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69" r:id="rId5"/>
    <p:sldId id="270" r:id="rId6"/>
    <p:sldId id="275" r:id="rId7"/>
    <p:sldId id="271" r:id="rId8"/>
    <p:sldId id="283" r:id="rId9"/>
    <p:sldId id="272" r:id="rId10"/>
    <p:sldId id="278" r:id="rId11"/>
    <p:sldId id="294" r:id="rId12"/>
    <p:sldId id="284" r:id="rId13"/>
    <p:sldId id="273" r:id="rId14"/>
    <p:sldId id="285" r:id="rId15"/>
    <p:sldId id="277" r:id="rId16"/>
    <p:sldId id="286" r:id="rId17"/>
    <p:sldId id="287" r:id="rId18"/>
    <p:sldId id="274" r:id="rId19"/>
    <p:sldId id="289" r:id="rId20"/>
    <p:sldId id="288" r:id="rId21"/>
    <p:sldId id="257" r:id="rId22"/>
    <p:sldId id="280" r:id="rId23"/>
    <p:sldId id="259" r:id="rId24"/>
    <p:sldId id="281" r:id="rId25"/>
    <p:sldId id="291" r:id="rId26"/>
    <p:sldId id="290" r:id="rId27"/>
    <p:sldId id="276" r:id="rId28"/>
    <p:sldId id="282" r:id="rId29"/>
    <p:sldId id="292" r:id="rId30"/>
    <p:sldId id="295" r:id="rId31"/>
    <p:sldId id="299" r:id="rId32"/>
    <p:sldId id="300" r:id="rId33"/>
    <p:sldId id="296" r:id="rId34"/>
    <p:sldId id="297" r:id="rId35"/>
    <p:sldId id="301" r:id="rId36"/>
    <p:sldId id="302" r:id="rId37"/>
    <p:sldId id="305" r:id="rId38"/>
    <p:sldId id="306" r:id="rId39"/>
    <p:sldId id="304" r:id="rId4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476672"/>
            <a:ext cx="7772400" cy="1470025"/>
          </a:xfrm>
          <a:solidFill>
            <a:schemeClr val="accent4">
              <a:lumMod val="60000"/>
              <a:lumOff val="40000"/>
            </a:schemeClr>
          </a:solidFill>
        </p:spPr>
        <p:txBody>
          <a:bodyPr/>
          <a:lstStyle/>
          <a:p>
            <a:r>
              <a:rPr lang="es-CO" dirty="0" smtClean="0">
                <a:latin typeface="Algerian" pitchFamily="82" charset="0"/>
              </a:rPr>
              <a:t>DE LO QUE NO TE HAS ENTERADO</a:t>
            </a:r>
            <a:endParaRPr lang="es-CO" dirty="0">
              <a:latin typeface="Algerian" pitchFamily="82" charset="0"/>
            </a:endParaRPr>
          </a:p>
        </p:txBody>
      </p:sp>
      <p:sp>
        <p:nvSpPr>
          <p:cNvPr id="3" name="2 Subtítulo"/>
          <p:cNvSpPr>
            <a:spLocks noGrp="1"/>
          </p:cNvSpPr>
          <p:nvPr>
            <p:ph type="subTitle" idx="1"/>
          </p:nvPr>
        </p:nvSpPr>
        <p:spPr>
          <a:xfrm>
            <a:off x="611560" y="2876735"/>
            <a:ext cx="3384376" cy="1752600"/>
          </a:xfrm>
        </p:spPr>
        <p:txBody>
          <a:bodyPr>
            <a:normAutofit fontScale="92500" lnSpcReduction="10000"/>
          </a:bodyPr>
          <a:lstStyle/>
          <a:p>
            <a:endParaRPr lang="es-CO" dirty="0" smtClean="0"/>
          </a:p>
          <a:p>
            <a:r>
              <a:rPr lang="es-CO" sz="4400" dirty="0" smtClean="0">
                <a:solidFill>
                  <a:srgbClr val="FF0000"/>
                </a:solidFill>
              </a:rPr>
              <a:t>TEXTO BASE: LUC.21:28</a:t>
            </a:r>
            <a:endParaRPr lang="es-CO" sz="4400" dirty="0">
              <a:solidFill>
                <a:srgbClr val="FF0000"/>
              </a:solidFill>
            </a:endParaRPr>
          </a:p>
        </p:txBody>
      </p:sp>
      <p:sp>
        <p:nvSpPr>
          <p:cNvPr id="4" name="3 Rectángulo"/>
          <p:cNvSpPr/>
          <p:nvPr/>
        </p:nvSpPr>
        <p:spPr>
          <a:xfrm>
            <a:off x="-15077" y="5590981"/>
            <a:ext cx="9144000" cy="923330"/>
          </a:xfrm>
          <a:prstGeom prst="rect">
            <a:avLst/>
          </a:prstGeom>
          <a:solidFill>
            <a:schemeClr val="accent4">
              <a:lumMod val="60000"/>
              <a:lumOff val="40000"/>
            </a:schemeClr>
          </a:solidFill>
        </p:spPr>
        <p:txBody>
          <a:bodyPr wrap="square">
            <a:spAutoFit/>
          </a:bodyPr>
          <a:lstStyle/>
          <a:p>
            <a:r>
              <a:rPr lang="es-CO" sz="5400" b="1" dirty="0">
                <a:latin typeface="Palace Script MT" pitchFamily="66" charset="0"/>
              </a:rPr>
              <a:t>Humberto Fierro G.</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2204864"/>
            <a:ext cx="3672408" cy="3096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262982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3600" b="1" dirty="0" smtClean="0"/>
              <a:t>Debes saberlo</a:t>
            </a:r>
            <a:endParaRPr lang="es-CO" sz="3600" b="1" dirty="0"/>
          </a:p>
        </p:txBody>
      </p:sp>
      <p:sp>
        <p:nvSpPr>
          <p:cNvPr id="3" name="2 Marcador de contenido"/>
          <p:cNvSpPr>
            <a:spLocks noGrp="1"/>
          </p:cNvSpPr>
          <p:nvPr>
            <p:ph idx="1"/>
          </p:nvPr>
        </p:nvSpPr>
        <p:spPr>
          <a:xfrm>
            <a:off x="457200" y="1600200"/>
            <a:ext cx="8229600" cy="4925144"/>
          </a:xfrm>
        </p:spPr>
        <p:txBody>
          <a:bodyPr>
            <a:normAutofit/>
          </a:bodyPr>
          <a:lstStyle/>
          <a:p>
            <a:pPr marL="0" indent="0">
              <a:buNone/>
            </a:pPr>
            <a:r>
              <a:rPr lang="es-CO" b="1" dirty="0" smtClean="0"/>
              <a:t>Introducción</a:t>
            </a:r>
          </a:p>
          <a:p>
            <a:pPr marL="0" indent="0">
              <a:buNone/>
            </a:pPr>
            <a:r>
              <a:rPr lang="es-CO" dirty="0"/>
              <a:t> </a:t>
            </a:r>
            <a:r>
              <a:rPr lang="es-CO" dirty="0" smtClean="0"/>
              <a:t>«</a:t>
            </a:r>
            <a:r>
              <a:rPr lang="es-CO" sz="2000" dirty="0" smtClean="0">
                <a:latin typeface="Agency FB" pitchFamily="34" charset="0"/>
              </a:rPr>
              <a:t>Cuando </a:t>
            </a:r>
            <a:r>
              <a:rPr lang="es-CO" sz="2000" dirty="0">
                <a:latin typeface="Agency FB" pitchFamily="34" charset="0"/>
              </a:rPr>
              <a:t>estas cosas comiencen a suceder, mirad y levantad vuestras cabezas; porque vuestra redención está </a:t>
            </a:r>
            <a:r>
              <a:rPr lang="es-CO" sz="2000" dirty="0" smtClean="0">
                <a:latin typeface="Agency FB" pitchFamily="34" charset="0"/>
              </a:rPr>
              <a:t>cerca</a:t>
            </a:r>
            <a:r>
              <a:rPr lang="es-CO" sz="2000" dirty="0" smtClean="0"/>
              <a:t>» </a:t>
            </a:r>
            <a:r>
              <a:rPr lang="es-CO" sz="2000" dirty="0">
                <a:solidFill>
                  <a:srgbClr val="FF0000"/>
                </a:solidFill>
              </a:rPr>
              <a:t>Luc.21:28. </a:t>
            </a:r>
            <a:endParaRPr lang="es-CO" sz="2000" dirty="0" smtClean="0">
              <a:solidFill>
                <a:srgbClr val="FF0000"/>
              </a:solidFill>
            </a:endParaRPr>
          </a:p>
          <a:p>
            <a:pPr marL="0" indent="0">
              <a:buNone/>
            </a:pPr>
            <a:endParaRPr lang="es-CO" sz="2000" dirty="0" smtClean="0"/>
          </a:p>
          <a:p>
            <a:pPr marL="400050" lvl="1" indent="0">
              <a:buNone/>
            </a:pPr>
            <a:r>
              <a:rPr lang="es-CO" sz="1800" dirty="0" smtClean="0"/>
              <a:t>Podemos </a:t>
            </a:r>
            <a:r>
              <a:rPr lang="es-CO" sz="1800" dirty="0"/>
              <a:t>ver ante nosotros una profecía muy parecida a las del Antiguo Testamento que, juntas con su gran objeto, abarcan o dan un vistazo a un objeto más cercano de importancia para la Iglesia. Habiendo dado una idea de los tiempos de los siguientes treinta y ocho </a:t>
            </a:r>
            <a:r>
              <a:rPr lang="es-CO" sz="1800" dirty="0" smtClean="0"/>
              <a:t>años, antes de la destrucción de Jerusalén, </a:t>
            </a:r>
            <a:r>
              <a:rPr lang="es-CO" sz="1800" dirty="0"/>
              <a:t>Cristo muestra que todas esas cosas terminarán en la destrucción de Jerusalén y la completa dispersión de la nación judía; lo cual será tipo y figura de la segunda venida de Cristo.</a:t>
            </a:r>
          </a:p>
        </p:txBody>
      </p:sp>
    </p:spTree>
    <p:extLst>
      <p:ext uri="{BB962C8B-B14F-4D97-AF65-F5344CB8AC3E}">
        <p14:creationId xmlns:p14="http://schemas.microsoft.com/office/powerpoint/2010/main" val="867392121"/>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Autofit/>
          </a:bodyPr>
          <a:lstStyle/>
          <a:p>
            <a:r>
              <a:rPr lang="es-CO" sz="2800" b="1" dirty="0" smtClean="0"/>
              <a:t>Extraordinaria revelación </a:t>
            </a:r>
            <a:br>
              <a:rPr lang="es-CO" sz="2800" b="1" dirty="0" smtClean="0"/>
            </a:br>
            <a:r>
              <a:rPr lang="es-CO" sz="2800" b="1" dirty="0" smtClean="0"/>
              <a:t>de </a:t>
            </a:r>
            <a:br>
              <a:rPr lang="es-CO" sz="2800" b="1" dirty="0" smtClean="0"/>
            </a:br>
            <a:r>
              <a:rPr lang="es-CO" sz="2800" b="1" dirty="0" smtClean="0"/>
              <a:t>Génesis 1:1</a:t>
            </a:r>
            <a:endParaRPr lang="es-CO" sz="2800" b="1" dirty="0"/>
          </a:p>
        </p:txBody>
      </p:sp>
      <p:sp>
        <p:nvSpPr>
          <p:cNvPr id="3" name="2 Marcador de contenido"/>
          <p:cNvSpPr>
            <a:spLocks noGrp="1"/>
          </p:cNvSpPr>
          <p:nvPr>
            <p:ph idx="1"/>
          </p:nvPr>
        </p:nvSpPr>
        <p:spPr>
          <a:xfrm>
            <a:off x="457200" y="1600200"/>
            <a:ext cx="4762872" cy="3124943"/>
          </a:xfrm>
        </p:spPr>
        <p:txBody>
          <a:bodyPr>
            <a:noAutofit/>
          </a:bodyPr>
          <a:lstStyle/>
          <a:p>
            <a:pPr marL="0" indent="0">
              <a:buNone/>
            </a:pPr>
            <a:r>
              <a:rPr lang="es-CO" sz="1800" dirty="0" smtClean="0"/>
              <a:t>Dios tiene un mensaje para ti y para mi, en este maravilloso primer texto de su Palabra, solamente desea que tu y yo lo descubramos:</a:t>
            </a:r>
          </a:p>
          <a:p>
            <a:r>
              <a:rPr lang="es-CO" sz="1800" dirty="0" smtClean="0"/>
              <a:t>Génesis, como tu lo sabes,  </a:t>
            </a:r>
            <a:r>
              <a:rPr lang="es-CO" sz="1800" dirty="0"/>
              <a:t>es el primer libro de la Biblia, es el comienzo de todo, de la creación, del Hombre, del pueblo de Dios, del Pecado, de la caída del Hombre, es el comienzo también de su redención, en Génesis se nos enseña el propósito y el plan de Dios, </a:t>
            </a:r>
            <a:r>
              <a:rPr lang="es-CO" sz="1800" dirty="0" smtClean="0"/>
              <a:t>Génesis es </a:t>
            </a:r>
            <a:r>
              <a:rPr lang="es-CO" sz="1800" dirty="0"/>
              <a:t>la semilla que culmina </a:t>
            </a:r>
            <a:r>
              <a:rPr lang="es-CO" sz="1800" dirty="0" smtClean="0"/>
              <a:t> </a:t>
            </a:r>
            <a:r>
              <a:rPr lang="es-CO" sz="1800" dirty="0"/>
              <a:t>en Apocalipsis. </a:t>
            </a:r>
          </a:p>
        </p:txBody>
      </p:sp>
      <p:sp>
        <p:nvSpPr>
          <p:cNvPr id="4" name="3 Rectángulo"/>
          <p:cNvSpPr/>
          <p:nvPr/>
        </p:nvSpPr>
        <p:spPr>
          <a:xfrm>
            <a:off x="4049688" y="4866069"/>
            <a:ext cx="4572000" cy="1477328"/>
          </a:xfrm>
          <a:prstGeom prst="rect">
            <a:avLst/>
          </a:prstGeom>
        </p:spPr>
        <p:txBody>
          <a:bodyPr>
            <a:spAutoFit/>
          </a:bodyPr>
          <a:lstStyle/>
          <a:p>
            <a:r>
              <a:rPr lang="es-CO" dirty="0"/>
              <a:t>El Génesis </a:t>
            </a:r>
            <a:r>
              <a:rPr lang="es-CO" dirty="0" smtClean="0"/>
              <a:t>es el primer libro de </a:t>
            </a:r>
            <a:r>
              <a:rPr lang="es-CO" dirty="0"/>
              <a:t>lo que conocemos como Pentateuco, es decir los primeros cinco libros de la Biblia, </a:t>
            </a:r>
            <a:r>
              <a:rPr lang="es-CO" dirty="0" smtClean="0"/>
              <a:t>la </a:t>
            </a:r>
            <a:r>
              <a:rPr lang="es-CO" dirty="0"/>
              <a:t>Torah para los judíos, que es la instrucción para el hombre y el fundamento de toda la revelación </a:t>
            </a:r>
            <a:r>
              <a:rPr lang="es-CO" dirty="0" smtClean="0"/>
              <a:t>Bíblica</a:t>
            </a:r>
            <a:r>
              <a:rPr lang="es-CO" dirty="0"/>
              <a:t>.</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850635"/>
            <a:ext cx="3339455"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1" y="1581150"/>
            <a:ext cx="2969568" cy="285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3010781"/>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15000" cy="1772815"/>
          </a:xfrm>
        </p:spPr>
        <p:txBody>
          <a:bodyPr>
            <a:normAutofit fontScale="62500" lnSpcReduction="20000"/>
          </a:bodyPr>
          <a:lstStyle/>
          <a:p>
            <a:pPr marL="0" indent="0">
              <a:buNone/>
            </a:pPr>
            <a:r>
              <a:rPr lang="es-CO" dirty="0" smtClean="0"/>
              <a:t>Aquí está registrado </a:t>
            </a:r>
            <a:r>
              <a:rPr lang="es-CO" dirty="0"/>
              <a:t>el comienzo de todos los </a:t>
            </a:r>
            <a:r>
              <a:rPr lang="es-CO" dirty="0" smtClean="0"/>
              <a:t>temas </a:t>
            </a:r>
            <a:r>
              <a:rPr lang="es-CO" dirty="0"/>
              <a:t>de la Biblia, y en ellos el plan de salvación para los seres humanos. </a:t>
            </a:r>
            <a:r>
              <a:rPr lang="es-CO" b="1" dirty="0"/>
              <a:t>En el principio creó Dios los cielos y la tierra </a:t>
            </a:r>
            <a:r>
              <a:rPr lang="es-CO" dirty="0" smtClean="0"/>
              <a:t>dice </a:t>
            </a:r>
            <a:r>
              <a:rPr lang="es-CO" b="1" dirty="0" smtClean="0">
                <a:solidFill>
                  <a:srgbClr val="FF0000"/>
                </a:solidFill>
              </a:rPr>
              <a:t>(Génesis </a:t>
            </a:r>
            <a:r>
              <a:rPr lang="es-CO" b="1" dirty="0">
                <a:solidFill>
                  <a:srgbClr val="FF0000"/>
                </a:solidFill>
              </a:rPr>
              <a:t>1:1), </a:t>
            </a:r>
            <a:r>
              <a:rPr lang="es-CO" dirty="0"/>
              <a:t>con esta sencilla y a la vez compleja frase comienzan las </a:t>
            </a:r>
            <a:r>
              <a:rPr lang="es-CO" dirty="0" smtClean="0"/>
              <a:t>Escrituras </a:t>
            </a:r>
            <a:r>
              <a:rPr lang="es-CO" dirty="0"/>
              <a:t>y comienza toda la revelación del Señor a la humanidad</a:t>
            </a:r>
            <a:r>
              <a:rPr lang="es-CO" dirty="0" smtClean="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2771800" cy="191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62" y="4293096"/>
            <a:ext cx="2600325" cy="2441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43808" y="4149080"/>
            <a:ext cx="6084168" cy="2585323"/>
          </a:xfrm>
          <a:prstGeom prst="rect">
            <a:avLst/>
          </a:prstGeom>
        </p:spPr>
        <p:txBody>
          <a:bodyPr wrap="square">
            <a:spAutoFit/>
          </a:bodyPr>
          <a:lstStyle/>
          <a:p>
            <a:r>
              <a:rPr lang="es-CO" dirty="0"/>
              <a:t> </a:t>
            </a:r>
            <a:r>
              <a:rPr lang="es-CO" dirty="0" smtClean="0"/>
              <a:t>Pero </a:t>
            </a:r>
            <a:r>
              <a:rPr lang="es-CO" dirty="0"/>
              <a:t>nosotros, quienes creemos en la Palabra del Señor, lo entendemos </a:t>
            </a:r>
            <a:r>
              <a:rPr lang="es-CO" dirty="0" smtClean="0"/>
              <a:t>claramente, </a:t>
            </a:r>
            <a:r>
              <a:rPr lang="es-CO" dirty="0"/>
              <a:t>por la fe, como dice el apóstol Pablo, autor de Hebreos “</a:t>
            </a:r>
            <a:r>
              <a:rPr lang="es-CO" b="1" dirty="0"/>
              <a:t>Por la fe entendemos haber sido constituido el universo por la palabra de Dios, de modo que lo que se ve fue hecho de lo que no se veía</a:t>
            </a:r>
            <a:r>
              <a:rPr lang="es-CO" dirty="0" smtClean="0"/>
              <a:t>”. </a:t>
            </a:r>
            <a:r>
              <a:rPr lang="es-CO" b="1" dirty="0" smtClean="0">
                <a:solidFill>
                  <a:srgbClr val="FF0000"/>
                </a:solidFill>
              </a:rPr>
              <a:t>(</a:t>
            </a:r>
            <a:r>
              <a:rPr lang="es-CO" b="1" dirty="0">
                <a:solidFill>
                  <a:srgbClr val="FF0000"/>
                </a:solidFill>
              </a:rPr>
              <a:t>Hebreos 11:3)</a:t>
            </a:r>
            <a:r>
              <a:rPr lang="es-CO" dirty="0"/>
              <a:t>, por la fe lo entendemos, aún hay cosas que no se nos han dejado ver, por lo tanto lo que se nos ha revelado es para nosotros, pero hay secretos que son del Señor, y aún no tenemos conocimiento de ellos</a:t>
            </a:r>
            <a:r>
              <a:rPr lang="es-CO" b="1" dirty="0">
                <a:solidFill>
                  <a:srgbClr val="FF0000"/>
                </a:solidFill>
              </a:rPr>
              <a:t>. (Deuteronomio 29:29). </a:t>
            </a:r>
          </a:p>
        </p:txBody>
      </p:sp>
      <p:sp>
        <p:nvSpPr>
          <p:cNvPr id="5" name="4 Rectángulo"/>
          <p:cNvSpPr/>
          <p:nvPr/>
        </p:nvSpPr>
        <p:spPr>
          <a:xfrm>
            <a:off x="467544" y="2274838"/>
            <a:ext cx="8280920" cy="1477328"/>
          </a:xfrm>
          <a:prstGeom prst="rect">
            <a:avLst/>
          </a:prstGeom>
        </p:spPr>
        <p:txBody>
          <a:bodyPr wrap="square">
            <a:spAutoFit/>
          </a:bodyPr>
          <a:lstStyle/>
          <a:p>
            <a:r>
              <a:rPr lang="es-CO" dirty="0"/>
              <a:t>Difícil se hace entender estas pocas palabras que a la vez encierran tanto, en esta sola frase está descrito lo que los científicos han tratado de explicar de las más diversas maneras, han buscado la forma de entender cómo fue que ocurrió esto, se han realizado experimentos para entenderlo, pero difícilmente se llegará de alguna manera concluyente a entenderlo.</a:t>
            </a:r>
          </a:p>
        </p:txBody>
      </p:sp>
    </p:spTree>
    <p:extLst>
      <p:ext uri="{BB962C8B-B14F-4D97-AF65-F5344CB8AC3E}">
        <p14:creationId xmlns:p14="http://schemas.microsoft.com/office/powerpoint/2010/main" val="38649300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03848" y="476673"/>
            <a:ext cx="3168352" cy="2736304"/>
          </a:xfrm>
        </p:spPr>
        <p:txBody>
          <a:bodyPr>
            <a:normAutofit fontScale="92500" lnSpcReduction="20000"/>
          </a:bodyPr>
          <a:lstStyle/>
          <a:p>
            <a:pPr marL="0" indent="0" algn="ctr">
              <a:buNone/>
            </a:pPr>
            <a:r>
              <a:rPr lang="es-CO" sz="2000" dirty="0"/>
              <a:t>Este primer versículo, </a:t>
            </a:r>
            <a:r>
              <a:rPr lang="es-CO" sz="2000" dirty="0" smtClean="0"/>
              <a:t>del primer capitulo, del primer libro de la Biblia, dice que «</a:t>
            </a:r>
            <a:r>
              <a:rPr lang="es-CO" sz="2000" b="1" dirty="0" smtClean="0">
                <a:latin typeface="Agency FB" pitchFamily="34" charset="0"/>
              </a:rPr>
              <a:t>En </a:t>
            </a:r>
            <a:r>
              <a:rPr lang="es-CO" sz="2000" b="1" dirty="0">
                <a:latin typeface="Agency FB" pitchFamily="34" charset="0"/>
              </a:rPr>
              <a:t>el principio creó Dios los cielos y la </a:t>
            </a:r>
            <a:r>
              <a:rPr lang="es-CO" sz="2000" b="1" dirty="0" smtClean="0">
                <a:latin typeface="Agency FB" pitchFamily="34" charset="0"/>
              </a:rPr>
              <a:t>tierra</a:t>
            </a:r>
            <a:r>
              <a:rPr lang="es-CO" sz="2000" dirty="0" smtClean="0"/>
              <a:t>», </a:t>
            </a:r>
            <a:r>
              <a:rPr lang="es-CO" sz="2000" dirty="0"/>
              <a:t>abarca toda la historia del hombre y de la venida del </a:t>
            </a:r>
            <a:r>
              <a:rPr lang="es-CO" sz="2000" dirty="0" smtClean="0"/>
              <a:t>Salvador, </a:t>
            </a:r>
            <a:r>
              <a:rPr lang="es-CO" sz="2000" dirty="0"/>
              <a:t>por lo tanto el Señor ya dejo escrito en las primeras palabras de las </a:t>
            </a:r>
            <a:r>
              <a:rPr lang="es-CO" sz="2000" dirty="0" smtClean="0"/>
              <a:t>Sagradas Escrituras </a:t>
            </a:r>
            <a:r>
              <a:rPr lang="es-CO" sz="2000" dirty="0"/>
              <a:t>su </a:t>
            </a:r>
            <a:r>
              <a:rPr lang="es-CO" sz="2000" dirty="0" smtClean="0"/>
              <a:t>plan de Salvación.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526008"/>
            <a:ext cx="2664296" cy="2542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26008"/>
            <a:ext cx="2466975" cy="2542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4" y="4077072"/>
            <a:ext cx="6192688" cy="1754326"/>
          </a:xfrm>
          <a:prstGeom prst="rect">
            <a:avLst/>
          </a:prstGeom>
        </p:spPr>
        <p:txBody>
          <a:bodyPr wrap="square">
            <a:spAutoFit/>
          </a:bodyPr>
          <a:lstStyle/>
          <a:p>
            <a:pPr algn="ctr"/>
            <a:r>
              <a:rPr lang="es-CO" dirty="0"/>
              <a:t> </a:t>
            </a:r>
            <a:r>
              <a:rPr lang="es-CO" dirty="0" smtClean="0"/>
              <a:t>Y tenemos </a:t>
            </a:r>
            <a:r>
              <a:rPr lang="es-CO" dirty="0"/>
              <a:t>al Salvador y su venida desde el primer versículo, desde </a:t>
            </a:r>
            <a:r>
              <a:rPr lang="es-CO" b="1" dirty="0">
                <a:solidFill>
                  <a:srgbClr val="FF0000"/>
                </a:solidFill>
              </a:rPr>
              <a:t>Génesis 1:1</a:t>
            </a:r>
            <a:r>
              <a:rPr lang="es-CO" dirty="0"/>
              <a:t>, la Biblia se inicia con ese anuncio y culmina con ese anuncio en </a:t>
            </a:r>
            <a:r>
              <a:rPr lang="es-CO" b="1" dirty="0">
                <a:solidFill>
                  <a:srgbClr val="FF0000"/>
                </a:solidFill>
              </a:rPr>
              <a:t>Apocalipsis 22:20</a:t>
            </a:r>
            <a:r>
              <a:rPr lang="es-CO" dirty="0"/>
              <a:t>, “</a:t>
            </a:r>
            <a:r>
              <a:rPr lang="es-CO" b="1" dirty="0">
                <a:latin typeface="Agency FB" pitchFamily="34" charset="0"/>
              </a:rPr>
              <a:t>Si, ven Señor Jesús</a:t>
            </a:r>
            <a:r>
              <a:rPr lang="es-CO" dirty="0"/>
              <a:t>”. </a:t>
            </a:r>
          </a:p>
          <a:p>
            <a:pPr algn="ctr"/>
            <a:r>
              <a:rPr lang="es-CO" dirty="0" smtClean="0"/>
              <a:t>en </a:t>
            </a:r>
            <a:r>
              <a:rPr lang="es-CO" dirty="0"/>
              <a:t>el principio como un </a:t>
            </a:r>
            <a:r>
              <a:rPr lang="es-CO" dirty="0" smtClean="0"/>
              <a:t>misterio, </a:t>
            </a:r>
            <a:r>
              <a:rPr lang="es-CO" dirty="0"/>
              <a:t>que se fue revelando poco a poco a través de las paginas de la Santa Biblia, y en Apocalipsis con el misterio ya revelado… pero esta vez en su segunda </a:t>
            </a:r>
            <a:r>
              <a:rPr lang="es-CO" dirty="0" smtClean="0"/>
              <a:t>venida</a:t>
            </a:r>
            <a:endParaRPr lang="es-CO" dirty="0"/>
          </a:p>
        </p:txBody>
      </p:sp>
    </p:spTree>
    <p:extLst>
      <p:ext uri="{BB962C8B-B14F-4D97-AF65-F5344CB8AC3E}">
        <p14:creationId xmlns:p14="http://schemas.microsoft.com/office/powerpoint/2010/main" val="339491569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196752"/>
            <a:ext cx="5328592" cy="2520279"/>
          </a:xfrm>
        </p:spPr>
        <p:txBody>
          <a:bodyPr>
            <a:noAutofit/>
          </a:bodyPr>
          <a:lstStyle/>
          <a:p>
            <a:pPr marL="0" indent="0">
              <a:buNone/>
            </a:pPr>
            <a:r>
              <a:rPr lang="es-CO" sz="2000" dirty="0"/>
              <a:t>En las </a:t>
            </a:r>
            <a:r>
              <a:rPr lang="es-CO" sz="2000" dirty="0" smtClean="0"/>
              <a:t>Sagradas Escrituras </a:t>
            </a:r>
            <a:r>
              <a:rPr lang="es-CO" sz="2000" dirty="0"/>
              <a:t>encontramos al Mesías </a:t>
            </a:r>
            <a:r>
              <a:rPr lang="es-CO" sz="2000" dirty="0" smtClean="0"/>
              <a:t>en cada página, </a:t>
            </a:r>
            <a:r>
              <a:rPr lang="es-CO" sz="2000" dirty="0"/>
              <a:t>Dios nos lo va revelando en cada </a:t>
            </a:r>
            <a:r>
              <a:rPr lang="es-CO" sz="2000" dirty="0" smtClean="0"/>
              <a:t>episodio, </a:t>
            </a:r>
            <a:r>
              <a:rPr lang="es-CO" sz="2000" dirty="0"/>
              <a:t>en cada </a:t>
            </a:r>
            <a:r>
              <a:rPr lang="es-CO" sz="2000" dirty="0" smtClean="0"/>
              <a:t>acontecimiento quien </a:t>
            </a:r>
            <a:r>
              <a:rPr lang="es-CO" sz="2000" dirty="0"/>
              <a:t>vendría a ser el Rey de </a:t>
            </a:r>
            <a:r>
              <a:rPr lang="es-CO" sz="2000" dirty="0" smtClean="0"/>
              <a:t>reyes y Señor de señores, </a:t>
            </a:r>
            <a:r>
              <a:rPr lang="es-CO" sz="2000" dirty="0"/>
              <a:t>y esa es nuestra misión, ir descubriendo al Mesías, </a:t>
            </a:r>
            <a:r>
              <a:rPr lang="es-CO" sz="2000" dirty="0" smtClean="0"/>
              <a:t>y darlo a conocer a </a:t>
            </a:r>
            <a:r>
              <a:rPr lang="es-CO" sz="2000" dirty="0"/>
              <a:t>quién como dice el Apóstol Juan </a:t>
            </a:r>
            <a:r>
              <a:rPr lang="es-CO" sz="2000" dirty="0" smtClean="0"/>
              <a:t>«</a:t>
            </a:r>
            <a:r>
              <a:rPr lang="es-CO" sz="2000" b="1" dirty="0" smtClean="0">
                <a:latin typeface="Agency FB" pitchFamily="34" charset="0"/>
              </a:rPr>
              <a:t>En </a:t>
            </a:r>
            <a:r>
              <a:rPr lang="es-CO" sz="2000" b="1" dirty="0">
                <a:latin typeface="Agency FB" pitchFamily="34" charset="0"/>
              </a:rPr>
              <a:t>el mundo estaba, y el mundo por él fue hecho; pero el mundo no le </a:t>
            </a:r>
            <a:r>
              <a:rPr lang="es-CO" sz="2000" b="1" dirty="0" smtClean="0">
                <a:latin typeface="Agency FB" pitchFamily="34" charset="0"/>
              </a:rPr>
              <a:t>conoció»</a:t>
            </a:r>
            <a:r>
              <a:rPr lang="es-CO" sz="2000" dirty="0" smtClean="0"/>
              <a:t> </a:t>
            </a:r>
            <a:r>
              <a:rPr lang="es-CO" sz="2000" b="1" dirty="0">
                <a:solidFill>
                  <a:srgbClr val="FF0000"/>
                </a:solidFill>
              </a:rPr>
              <a:t>(Juan 1:10</a:t>
            </a:r>
            <a:r>
              <a:rPr lang="es-CO" sz="2000" b="1" dirty="0" smtClean="0">
                <a:solidFill>
                  <a:srgbClr val="FF0000"/>
                </a:solidFill>
              </a:rPr>
              <a:t>)</a:t>
            </a:r>
            <a:r>
              <a:rPr lang="es-CO" sz="2000" dirty="0"/>
              <a:t>.</a:t>
            </a:r>
            <a:r>
              <a:rPr lang="es-CO" sz="2000" dirty="0" smtClean="0"/>
              <a:t> </a:t>
            </a:r>
            <a:endParaRPr lang="es-CO"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268760"/>
            <a:ext cx="253365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707904" y="4221088"/>
            <a:ext cx="5184576" cy="1323439"/>
          </a:xfrm>
          <a:prstGeom prst="rect">
            <a:avLst/>
          </a:prstGeom>
        </p:spPr>
        <p:txBody>
          <a:bodyPr wrap="square">
            <a:spAutoFit/>
          </a:bodyPr>
          <a:lstStyle/>
          <a:p>
            <a:r>
              <a:rPr lang="es-CO" sz="2000" b="1" dirty="0" smtClean="0">
                <a:solidFill>
                  <a:srgbClr val="FF0000"/>
                </a:solidFill>
              </a:rPr>
              <a:t>2Cor. 5:20</a:t>
            </a:r>
            <a:r>
              <a:rPr lang="es-CO" sz="2000" dirty="0" smtClean="0"/>
              <a:t>. Por </a:t>
            </a:r>
            <a:r>
              <a:rPr lang="es-CO" sz="2000" dirty="0"/>
              <a:t>tanto, somos </a:t>
            </a:r>
            <a:r>
              <a:rPr lang="es-CO" sz="2000" b="1" u="sng" dirty="0"/>
              <a:t>embajadores </a:t>
            </a:r>
            <a:r>
              <a:rPr lang="es-CO" sz="2000" dirty="0"/>
              <a:t>de Cristo, como si Dios rogara por medio de </a:t>
            </a:r>
          </a:p>
          <a:p>
            <a:r>
              <a:rPr lang="es-CO" sz="2000" dirty="0"/>
              <a:t>nosotros; en nombre de Cristo os rogamos: ¡Reconciliaos con Dios!</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4005064"/>
            <a:ext cx="2088232"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93107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4104456"/>
          </a:xfrm>
        </p:spPr>
        <p:txBody>
          <a:bodyPr>
            <a:normAutofit fontScale="25000" lnSpcReduction="20000"/>
          </a:bodyPr>
          <a:lstStyle/>
          <a:p>
            <a:pPr marL="0" indent="0">
              <a:buNone/>
            </a:pPr>
            <a:endParaRPr lang="es-CO" sz="4200" dirty="0" smtClean="0"/>
          </a:p>
          <a:p>
            <a:pPr marL="0" indent="0">
              <a:buNone/>
            </a:pPr>
            <a:r>
              <a:rPr lang="es-CO" sz="8000" dirty="0" smtClean="0"/>
              <a:t>Nuestro </a:t>
            </a:r>
            <a:r>
              <a:rPr lang="es-CO" sz="8000" dirty="0"/>
              <a:t>objetivo es conocerle, </a:t>
            </a:r>
            <a:r>
              <a:rPr lang="es-CO" sz="8000" dirty="0" smtClean="0"/>
              <a:t>¿y como lo podemos descubrir? </a:t>
            </a:r>
            <a:r>
              <a:rPr lang="es-CO" sz="8000" dirty="0" smtClean="0">
                <a:solidFill>
                  <a:srgbClr val="FF0000"/>
                </a:solidFill>
              </a:rPr>
              <a:t>(Juan 5:39) </a:t>
            </a:r>
            <a:r>
              <a:rPr lang="es-CO" sz="8000" dirty="0"/>
              <a:t>dice: </a:t>
            </a:r>
            <a:r>
              <a:rPr lang="es-CO" sz="8000" dirty="0" smtClean="0"/>
              <a:t>«</a:t>
            </a:r>
            <a:r>
              <a:rPr lang="es-CO" sz="8000" b="1" dirty="0" smtClean="0">
                <a:latin typeface="Agency FB" pitchFamily="34" charset="0"/>
              </a:rPr>
              <a:t>Escudriñad </a:t>
            </a:r>
            <a:r>
              <a:rPr lang="es-CO" sz="8000" b="1" dirty="0">
                <a:latin typeface="Agency FB" pitchFamily="34" charset="0"/>
              </a:rPr>
              <a:t>las </a:t>
            </a:r>
            <a:r>
              <a:rPr lang="es-CO" sz="8000" b="1" dirty="0" smtClean="0">
                <a:latin typeface="Agency FB" pitchFamily="34" charset="0"/>
              </a:rPr>
              <a:t>Escrituras</a:t>
            </a:r>
            <a:r>
              <a:rPr lang="es-CO" sz="8000" dirty="0" smtClean="0"/>
              <a:t>»,  desde </a:t>
            </a:r>
            <a:r>
              <a:rPr lang="es-CO" sz="8000" dirty="0"/>
              <a:t>el </a:t>
            </a:r>
            <a:r>
              <a:rPr lang="es-CO" sz="8000" dirty="0" smtClean="0"/>
              <a:t>principio, allí encontramos que Dios nos hablo </a:t>
            </a:r>
            <a:r>
              <a:rPr lang="es-CO" sz="8000" dirty="0"/>
              <a:t>de </a:t>
            </a:r>
            <a:r>
              <a:rPr lang="es-CO" sz="8000" dirty="0" smtClean="0"/>
              <a:t>Él. </a:t>
            </a:r>
          </a:p>
          <a:p>
            <a:pPr marL="0" indent="0">
              <a:buNone/>
            </a:pPr>
            <a:endParaRPr lang="es-CO" sz="8000" dirty="0" smtClean="0"/>
          </a:p>
          <a:p>
            <a:pPr marL="0" indent="0">
              <a:buNone/>
            </a:pPr>
            <a:r>
              <a:rPr lang="es-CO" sz="8000" dirty="0" smtClean="0"/>
              <a:t>Es sumamente </a:t>
            </a:r>
            <a:r>
              <a:rPr lang="es-CO" sz="8000" dirty="0"/>
              <a:t>i</a:t>
            </a:r>
            <a:r>
              <a:rPr lang="es-CO" sz="8000" dirty="0" smtClean="0"/>
              <a:t>nteresante saber que en el principio Dios transmitió su Palabra en Hebreo</a:t>
            </a:r>
            <a:r>
              <a:rPr lang="es-CO" sz="8000" dirty="0"/>
              <a:t>, </a:t>
            </a:r>
            <a:r>
              <a:rPr lang="es-CO" sz="8000" dirty="0" smtClean="0"/>
              <a:t>y como </a:t>
            </a:r>
            <a:r>
              <a:rPr lang="es-CO" sz="8000" dirty="0"/>
              <a:t>sabemos, el hebreo es una lengua consonantal, es decir, </a:t>
            </a:r>
            <a:r>
              <a:rPr lang="es-CO" sz="8000" dirty="0" smtClean="0"/>
              <a:t>no tiene vocales, las </a:t>
            </a:r>
            <a:r>
              <a:rPr lang="es-CO" sz="8000" dirty="0"/>
              <a:t>letras que se usan para formar las palabras, son exclusivamente </a:t>
            </a:r>
            <a:r>
              <a:rPr lang="es-CO" sz="8000" dirty="0" smtClean="0"/>
              <a:t>consonantes. Por tanto </a:t>
            </a:r>
            <a:r>
              <a:rPr lang="es-CO" sz="8000" dirty="0" smtClean="0">
                <a:solidFill>
                  <a:srgbClr val="FF0000"/>
                </a:solidFill>
              </a:rPr>
              <a:t>Géne.1:1</a:t>
            </a:r>
            <a:r>
              <a:rPr lang="es-CO" sz="8000" dirty="0" smtClean="0"/>
              <a:t> que fue escrito en este idioma, está </a:t>
            </a:r>
            <a:r>
              <a:rPr lang="es-CO" sz="8000" dirty="0"/>
              <a:t>compuesto por siete palabras, igual que los días de la creación</a:t>
            </a:r>
            <a:r>
              <a:rPr lang="es-CO" sz="8000" dirty="0" smtClean="0"/>
              <a:t>. Se le suprimen 14 vocales. </a:t>
            </a:r>
            <a:r>
              <a:rPr lang="he-IL" sz="8000" b="1" dirty="0" smtClean="0">
                <a:solidFill>
                  <a:srgbClr val="FF0000"/>
                </a:solidFill>
              </a:rPr>
              <a:t>אְֺּרֵאשִית   אָֺרָא  אֱלֹהִים </a:t>
            </a:r>
            <a:r>
              <a:rPr lang="es-CO" sz="8000" b="1" dirty="0" smtClean="0">
                <a:solidFill>
                  <a:srgbClr val="FF0000"/>
                </a:solidFill>
              </a:rPr>
              <a:t> </a:t>
            </a:r>
            <a:r>
              <a:rPr lang="he-IL" sz="8000" b="1" dirty="0" smtClean="0">
                <a:solidFill>
                  <a:srgbClr val="FF0000"/>
                </a:solidFill>
              </a:rPr>
              <a:t>אֵת  הַשָמַיִם  וְּאֵת  הָאָרֶץ</a:t>
            </a:r>
            <a:endParaRPr lang="es-CO" sz="8000" b="1" dirty="0" smtClean="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88640"/>
            <a:ext cx="3235424"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879835" y="5181292"/>
            <a:ext cx="7704856" cy="923330"/>
          </a:xfrm>
          <a:prstGeom prst="rect">
            <a:avLst/>
          </a:prstGeom>
        </p:spPr>
        <p:txBody>
          <a:bodyPr wrap="square">
            <a:spAutoFit/>
          </a:bodyPr>
          <a:lstStyle/>
          <a:p>
            <a:r>
              <a:rPr lang="es-CO" dirty="0"/>
              <a:t>Posteriormente el sabio Salomón nos hablaba sobre esto diciendo:  “Porque mil años delante de tus ojos Son como el día de ayer, que pasó, Y como una de las vigilias de la noche”, </a:t>
            </a:r>
            <a:r>
              <a:rPr lang="es-CO" b="1" dirty="0">
                <a:solidFill>
                  <a:srgbClr val="FF0000"/>
                </a:solidFill>
              </a:rPr>
              <a:t>(Salmo 90:4). </a:t>
            </a:r>
          </a:p>
        </p:txBody>
      </p:sp>
    </p:spTree>
    <p:extLst>
      <p:ext uri="{BB962C8B-B14F-4D97-AF65-F5344CB8AC3E}">
        <p14:creationId xmlns:p14="http://schemas.microsoft.com/office/powerpoint/2010/main" val="32821757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592288"/>
          </a:xfrm>
        </p:spPr>
        <p:txBody>
          <a:bodyPr>
            <a:normAutofit/>
          </a:bodyPr>
          <a:lstStyle/>
          <a:p>
            <a:pPr marL="0" indent="0">
              <a:buNone/>
            </a:pPr>
            <a:endParaRPr lang="es-CO" sz="2000" dirty="0" smtClean="0"/>
          </a:p>
          <a:p>
            <a:pPr marL="0" indent="0">
              <a:buNone/>
            </a:pPr>
            <a:endParaRPr lang="es-CO" sz="2000" dirty="0"/>
          </a:p>
          <a:p>
            <a:pPr marL="0" indent="0">
              <a:buNone/>
            </a:pPr>
            <a:r>
              <a:rPr lang="es-CO" sz="2000" dirty="0" smtClean="0"/>
              <a:t>Y </a:t>
            </a:r>
            <a:r>
              <a:rPr lang="es-CO" sz="2000" dirty="0"/>
              <a:t>aproximadamente 537 años después el apóstol Pedro hablando de lo mismo dice: “</a:t>
            </a:r>
            <a:r>
              <a:rPr lang="es-CO" sz="2000" b="1" dirty="0"/>
              <a:t>Más, oh amados, no ignoréis esto: que para con el Señor un día es como mil años, y mil años como un día</a:t>
            </a:r>
            <a:r>
              <a:rPr lang="es-CO" sz="2000" dirty="0"/>
              <a:t>”, </a:t>
            </a:r>
            <a:r>
              <a:rPr lang="es-CO" sz="2000" b="1" dirty="0">
                <a:solidFill>
                  <a:srgbClr val="FF0000"/>
                </a:solidFill>
              </a:rPr>
              <a:t>(2 Pedro 3:8)</a:t>
            </a:r>
            <a:r>
              <a:rPr lang="es-CO" sz="2000" dirty="0"/>
              <a:t>. De tal forma que Dios convierte los siete días de la semana literal, en siete mil años proféticos, lo cual es importante tenerlo en cuenta para el desarrollo de este tema</a:t>
            </a:r>
            <a:r>
              <a:rPr lang="es-CO" sz="2000" dirty="0" smtClean="0"/>
              <a:t>.</a:t>
            </a:r>
            <a:endParaRPr lang="es-CO" sz="2000" dirty="0"/>
          </a:p>
        </p:txBody>
      </p:sp>
      <p:sp>
        <p:nvSpPr>
          <p:cNvPr id="4" name="3 Rectángulo"/>
          <p:cNvSpPr/>
          <p:nvPr/>
        </p:nvSpPr>
        <p:spPr>
          <a:xfrm>
            <a:off x="1259632" y="3573016"/>
            <a:ext cx="3744416" cy="1938992"/>
          </a:xfrm>
          <a:prstGeom prst="rect">
            <a:avLst/>
          </a:prstGeom>
        </p:spPr>
        <p:txBody>
          <a:bodyPr wrap="square">
            <a:spAutoFit/>
          </a:bodyPr>
          <a:lstStyle/>
          <a:p>
            <a:r>
              <a:rPr lang="es-CO" sz="2000" dirty="0"/>
              <a:t>En su disertación el apóstol dice: «no ignoréis esto», o sea, NOSOTROS DEBEMOS SABERLO. Las Sagradas Escrituras registran que la creación Dios la realizó de la siguiente forma: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9626" y="3284885"/>
            <a:ext cx="2808312" cy="2515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835604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264696"/>
          </a:xfrm>
        </p:spPr>
        <p:txBody>
          <a:bodyPr>
            <a:noAutofit/>
          </a:bodyPr>
          <a:lstStyle/>
          <a:p>
            <a:pPr marL="0" indent="0">
              <a:buNone/>
            </a:pPr>
            <a:r>
              <a:rPr lang="es-CO" sz="2000" dirty="0" smtClean="0"/>
              <a:t>1º </a:t>
            </a:r>
            <a:r>
              <a:rPr lang="es-CO" sz="2000" dirty="0"/>
              <a:t>Día : aparición de la luz (día y noche</a:t>
            </a:r>
            <a:r>
              <a:rPr lang="es-CO" sz="2000" dirty="0" smtClean="0"/>
              <a:t>) </a:t>
            </a:r>
            <a:r>
              <a:rPr lang="es-CO" sz="2000" dirty="0" smtClean="0">
                <a:solidFill>
                  <a:srgbClr val="FF0000"/>
                </a:solidFill>
              </a:rPr>
              <a:t>Gen.1:3-5.</a:t>
            </a:r>
          </a:p>
          <a:p>
            <a:pPr marL="0" indent="0">
              <a:buNone/>
            </a:pPr>
            <a:r>
              <a:rPr lang="es-CO" sz="2000" dirty="0" smtClean="0"/>
              <a:t> </a:t>
            </a:r>
            <a:r>
              <a:rPr lang="es-CO" sz="2000" dirty="0"/>
              <a:t>2º Día : Cielo, Atmosfera y </a:t>
            </a:r>
            <a:r>
              <a:rPr lang="es-CO" sz="2000" dirty="0" smtClean="0"/>
              <a:t>mares. </a:t>
            </a:r>
            <a:r>
              <a:rPr lang="es-CO" sz="2000" dirty="0" smtClean="0">
                <a:solidFill>
                  <a:srgbClr val="FF0000"/>
                </a:solidFill>
              </a:rPr>
              <a:t>Gen.1.6-8.</a:t>
            </a:r>
          </a:p>
          <a:p>
            <a:pPr marL="0" indent="0">
              <a:buNone/>
            </a:pPr>
            <a:r>
              <a:rPr lang="es-CO" sz="2000" dirty="0" smtClean="0"/>
              <a:t> </a:t>
            </a:r>
            <a:r>
              <a:rPr lang="es-CO" sz="2000" dirty="0"/>
              <a:t>3º Día : Surgimiento de los continentes y aparición de la </a:t>
            </a:r>
            <a:r>
              <a:rPr lang="es-CO" sz="2000" dirty="0" smtClean="0"/>
              <a:t>vegetación. </a:t>
            </a:r>
            <a:r>
              <a:rPr lang="es-CO" sz="2000" dirty="0" smtClean="0">
                <a:solidFill>
                  <a:srgbClr val="FF0000"/>
                </a:solidFill>
              </a:rPr>
              <a:t>Gen.1:9-13.</a:t>
            </a:r>
          </a:p>
          <a:p>
            <a:pPr marL="0" indent="0">
              <a:buNone/>
            </a:pPr>
            <a:r>
              <a:rPr lang="es-CO" sz="2000" dirty="0" smtClean="0"/>
              <a:t> </a:t>
            </a:r>
            <a:r>
              <a:rPr lang="es-CO" sz="2000" dirty="0"/>
              <a:t>4º Día : Aparición de los cuerpos celestes que alumbran la </a:t>
            </a:r>
            <a:r>
              <a:rPr lang="es-CO" sz="2000" dirty="0" smtClean="0">
                <a:solidFill>
                  <a:srgbClr val="FF0000"/>
                </a:solidFill>
              </a:rPr>
              <a:t>tierra.Gen.1:14-19.</a:t>
            </a:r>
          </a:p>
          <a:p>
            <a:pPr marL="0" indent="0">
              <a:buNone/>
            </a:pPr>
            <a:r>
              <a:rPr lang="es-CO" sz="2000" dirty="0" smtClean="0"/>
              <a:t> </a:t>
            </a:r>
            <a:r>
              <a:rPr lang="es-CO" sz="2000" dirty="0"/>
              <a:t>5º Día : Los animales del mar y las aves. </a:t>
            </a:r>
            <a:r>
              <a:rPr lang="es-CO" sz="2000" dirty="0" smtClean="0">
                <a:solidFill>
                  <a:srgbClr val="FF0000"/>
                </a:solidFill>
              </a:rPr>
              <a:t>Gen.1:20-23.</a:t>
            </a:r>
          </a:p>
          <a:p>
            <a:pPr marL="0" indent="0">
              <a:buNone/>
            </a:pPr>
            <a:r>
              <a:rPr lang="es-CO" sz="2000" dirty="0" smtClean="0"/>
              <a:t> 6º </a:t>
            </a:r>
            <a:r>
              <a:rPr lang="es-CO" sz="2000" dirty="0"/>
              <a:t>Día : Los Mamíferos y el Hombre</a:t>
            </a:r>
            <a:r>
              <a:rPr lang="es-CO" sz="2000" dirty="0" smtClean="0"/>
              <a:t>. </a:t>
            </a:r>
            <a:r>
              <a:rPr lang="es-CO" sz="2000" dirty="0" smtClean="0">
                <a:solidFill>
                  <a:srgbClr val="FF0000"/>
                </a:solidFill>
              </a:rPr>
              <a:t>Gen.1:24-31.</a:t>
            </a:r>
          </a:p>
          <a:p>
            <a:pPr marL="0" indent="0">
              <a:buNone/>
            </a:pPr>
            <a:r>
              <a:rPr lang="es-CO" sz="2000" dirty="0" smtClean="0"/>
              <a:t>  7º </a:t>
            </a:r>
            <a:r>
              <a:rPr lang="es-CO" sz="2000" dirty="0"/>
              <a:t>Día : Terminada la obra creadora Dios ve que lo que había hecho era bueno, y descansó</a:t>
            </a:r>
            <a:r>
              <a:rPr lang="es-CO" sz="2000" dirty="0" smtClean="0"/>
              <a:t>. </a:t>
            </a:r>
            <a:r>
              <a:rPr lang="es-CO" sz="2000" dirty="0" smtClean="0">
                <a:solidFill>
                  <a:srgbClr val="FF0000"/>
                </a:solidFill>
              </a:rPr>
              <a:t>Gen.2:1-3</a:t>
            </a:r>
            <a:r>
              <a:rPr lang="es-CO" sz="2000" dirty="0" smtClean="0"/>
              <a:t>. </a:t>
            </a:r>
          </a:p>
          <a:p>
            <a:pPr marL="400050" lvl="1" indent="0">
              <a:buNone/>
            </a:pPr>
            <a:r>
              <a:rPr lang="es-CO" sz="2000" dirty="0" smtClean="0"/>
              <a:t>De esta forma según la Biblia fue </a:t>
            </a:r>
            <a:r>
              <a:rPr lang="es-CO" sz="2000" dirty="0"/>
              <a:t>creado el mundo, </a:t>
            </a:r>
            <a:r>
              <a:rPr lang="es-CO" sz="2000" dirty="0" smtClean="0"/>
              <a:t>aunque </a:t>
            </a:r>
            <a:r>
              <a:rPr lang="es-CO" sz="2000" dirty="0"/>
              <a:t>muchos se resistan a creerlo, </a:t>
            </a:r>
            <a:r>
              <a:rPr lang="es-CO" sz="2000" dirty="0" smtClean="0"/>
              <a:t>y suponen que el mundo fue creado en un periodo de millones de años, pero esta es la descripción sencilla que nos da el </a:t>
            </a:r>
            <a:r>
              <a:rPr lang="es-CO" sz="2000" dirty="0"/>
              <a:t>primer capítulo de Génesis, pero más allá de la magnificencia de su creación, que por sí sola merece toda alabanza </a:t>
            </a:r>
            <a:r>
              <a:rPr lang="es-CO" sz="2000" dirty="0" smtClean="0"/>
              <a:t>honra y gloria pues </a:t>
            </a:r>
            <a:r>
              <a:rPr lang="es-CO" sz="2000" dirty="0"/>
              <a:t>creemos que Dios fue el </a:t>
            </a:r>
            <a:r>
              <a:rPr lang="es-CO" sz="2000" dirty="0" smtClean="0"/>
              <a:t>Creador </a:t>
            </a:r>
            <a:r>
              <a:rPr lang="es-CO" sz="2000" dirty="0"/>
              <a:t>de todo </a:t>
            </a:r>
            <a:r>
              <a:rPr lang="es-CO" sz="2000" dirty="0" smtClean="0"/>
              <a:t>con solo decir: «sea la luz» y  «produzca la tierra», etc. Etc.,  por tanto,  </a:t>
            </a:r>
            <a:r>
              <a:rPr lang="es-CO" sz="2000" dirty="0"/>
              <a:t>la creación </a:t>
            </a:r>
            <a:r>
              <a:rPr lang="es-CO" sz="2000" dirty="0" smtClean="0"/>
              <a:t>no fue producto </a:t>
            </a:r>
            <a:r>
              <a:rPr lang="es-CO" sz="2000" dirty="0"/>
              <a:t>del azar, creemos además que en la creación del mundo el Señor dejo implícito lo que podríamos llamar un anteproyecto para el futuro de la humanidad, del cual ciertamente aún tenemos mucho por descubrir, </a:t>
            </a:r>
            <a:r>
              <a:rPr lang="es-CO" sz="2000" dirty="0" smtClean="0"/>
              <a:t>a medida que «escudriñamos las Escrituras». </a:t>
            </a:r>
          </a:p>
        </p:txBody>
      </p:sp>
    </p:spTree>
    <p:extLst>
      <p:ext uri="{BB962C8B-B14F-4D97-AF65-F5344CB8AC3E}">
        <p14:creationId xmlns:p14="http://schemas.microsoft.com/office/powerpoint/2010/main" val="19127087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008112"/>
          </a:xfrm>
        </p:spPr>
        <p:txBody>
          <a:bodyPr>
            <a:normAutofit lnSpcReduction="10000"/>
          </a:bodyPr>
          <a:lstStyle/>
          <a:p>
            <a:pPr marL="0" indent="0">
              <a:buNone/>
            </a:pPr>
            <a:r>
              <a:rPr lang="es-CO" sz="2000" dirty="0" smtClean="0"/>
              <a:t>Estos </a:t>
            </a:r>
            <a:r>
              <a:rPr lang="es-CO" sz="2000" dirty="0"/>
              <a:t>días de la creación tienen un significado muy </a:t>
            </a:r>
            <a:r>
              <a:rPr lang="es-CO" sz="2000" dirty="0" smtClean="0"/>
              <a:t>especial.</a:t>
            </a:r>
            <a:r>
              <a:rPr lang="es-CO" sz="2000" b="1" dirty="0" smtClean="0">
                <a:solidFill>
                  <a:srgbClr val="FF0000"/>
                </a:solidFill>
              </a:rPr>
              <a:t> Ecle.1:9 </a:t>
            </a:r>
            <a:r>
              <a:rPr lang="es-CO" sz="2000" dirty="0" smtClean="0"/>
              <a:t>dice: Qué </a:t>
            </a:r>
            <a:r>
              <a:rPr lang="es-CO" sz="2000" dirty="0"/>
              <a:t>es lo que fue? Lo mismo que será. ¿Qué es lo que ha sido hecho? Lo </a:t>
            </a:r>
          </a:p>
          <a:p>
            <a:pPr marL="0" indent="0">
              <a:buNone/>
            </a:pPr>
            <a:r>
              <a:rPr lang="es-CO" sz="2000" dirty="0"/>
              <a:t>mismo que se hará; y nada hay nuevo debajo del sol</a:t>
            </a:r>
            <a:r>
              <a:rPr lang="es-CO" sz="2000" dirty="0" smtClean="0"/>
              <a:t>.</a:t>
            </a:r>
            <a:endParaRPr lang="es-CO" sz="2000" dirty="0"/>
          </a:p>
        </p:txBody>
      </p:sp>
      <p:sp>
        <p:nvSpPr>
          <p:cNvPr id="2" name="1 Rectángulo"/>
          <p:cNvSpPr/>
          <p:nvPr/>
        </p:nvSpPr>
        <p:spPr>
          <a:xfrm>
            <a:off x="631640" y="1772816"/>
            <a:ext cx="5452527" cy="1938992"/>
          </a:xfrm>
          <a:prstGeom prst="rect">
            <a:avLst/>
          </a:prstGeom>
        </p:spPr>
        <p:txBody>
          <a:bodyPr wrap="square">
            <a:spAutoFit/>
          </a:bodyPr>
          <a:lstStyle/>
          <a:p>
            <a:r>
              <a:rPr lang="es-CO" sz="2000" b="1" u="sng" dirty="0"/>
              <a:t>1º Día </a:t>
            </a:r>
            <a:r>
              <a:rPr lang="es-CO" sz="2000" dirty="0"/>
              <a:t>“Y dijo Dios: Sea la luz; y fue la luz. Y vio Dios que la luz era buena; y separó Dios la luz de las tinieblas. Y llamó Dios a la luz Día, y a las tinieblas llamó Noche. Y fue la tarde y la mañana un día”. </a:t>
            </a:r>
            <a:r>
              <a:rPr lang="es-CO" sz="2000" b="1" dirty="0">
                <a:solidFill>
                  <a:srgbClr val="FF0000"/>
                </a:solidFill>
              </a:rPr>
              <a:t>(Génesis 1:3-5) </a:t>
            </a:r>
          </a:p>
          <a:p>
            <a:endParaRPr lang="es-CO"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72816"/>
            <a:ext cx="2625452"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711808"/>
            <a:ext cx="8424936" cy="2246769"/>
          </a:xfrm>
          <a:prstGeom prst="rect">
            <a:avLst/>
          </a:prstGeom>
        </p:spPr>
        <p:txBody>
          <a:bodyPr wrap="square">
            <a:spAutoFit/>
          </a:bodyPr>
          <a:lstStyle/>
          <a:p>
            <a:r>
              <a:rPr lang="es-CO" sz="2000" dirty="0"/>
              <a:t>El primer día, la luz, la Torá para los Judíos, o el Pentateuco para los cristianos, para ambos la Palabra del Señor, Juan en su Evangelio nos dice: </a:t>
            </a:r>
          </a:p>
          <a:p>
            <a:r>
              <a:rPr lang="es-CO" sz="2000" dirty="0"/>
              <a:t>“</a:t>
            </a:r>
            <a:r>
              <a:rPr lang="es-CO" sz="2000" b="1" dirty="0"/>
              <a:t>En el principio era el Verbo, y el Verbo era con Dios, y el Verbo era Dios. Este era en el principio con Dios. Todas las cosas por él fueron hechas, y sin él nada de lo que ha sido hecho, fue hecho. En él estaba la vida, y la vida era la luz de los hombres. La luz en las tinieblas resplandece, y las tinieblas no prevalecieron contra ella</a:t>
            </a:r>
            <a:r>
              <a:rPr lang="es-CO" sz="2000" dirty="0"/>
              <a:t>”. </a:t>
            </a:r>
            <a:r>
              <a:rPr lang="es-CO" sz="2000" b="1" dirty="0">
                <a:solidFill>
                  <a:srgbClr val="FF0000"/>
                </a:solidFill>
              </a:rPr>
              <a:t>(Juan 1:1-5</a:t>
            </a:r>
            <a:r>
              <a:rPr lang="es-CO" sz="2000" dirty="0"/>
              <a:t>). </a:t>
            </a:r>
          </a:p>
        </p:txBody>
      </p:sp>
    </p:spTree>
    <p:extLst>
      <p:ext uri="{BB962C8B-B14F-4D97-AF65-F5344CB8AC3E}">
        <p14:creationId xmlns:p14="http://schemas.microsoft.com/office/powerpoint/2010/main" val="687887106"/>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normAutofit/>
          </a:bodyPr>
          <a:lstStyle/>
          <a:p>
            <a:r>
              <a:rPr lang="es-CO" sz="3600" b="1" dirty="0" smtClean="0">
                <a:latin typeface="Agency FB" pitchFamily="34" charset="0"/>
              </a:rPr>
              <a:t>¿A quién representaba esta «luz»?</a:t>
            </a:r>
            <a:endParaRPr lang="es-CO" sz="3600" b="1" dirty="0">
              <a:latin typeface="Agency FB" pitchFamily="34" charset="0"/>
            </a:endParaRPr>
          </a:p>
        </p:txBody>
      </p:sp>
      <p:sp>
        <p:nvSpPr>
          <p:cNvPr id="3" name="2 Marcador de contenido"/>
          <p:cNvSpPr>
            <a:spLocks noGrp="1"/>
          </p:cNvSpPr>
          <p:nvPr>
            <p:ph idx="1"/>
          </p:nvPr>
        </p:nvSpPr>
        <p:spPr/>
        <p:txBody>
          <a:bodyPr>
            <a:normAutofit fontScale="92500" lnSpcReduction="10000"/>
          </a:bodyPr>
          <a:lstStyle/>
          <a:p>
            <a:pPr marL="0" indent="0">
              <a:buNone/>
            </a:pPr>
            <a:endParaRPr lang="es-CO" sz="2400" dirty="0" smtClean="0"/>
          </a:p>
          <a:p>
            <a:pPr marL="0" indent="0">
              <a:buNone/>
            </a:pPr>
            <a:r>
              <a:rPr lang="es-CO" sz="2400" dirty="0" smtClean="0"/>
              <a:t>Es impresionante observar aquí que esta luz que NO fue creada sino MANIFESTADA en el primer día de la creación </a:t>
            </a:r>
            <a:r>
              <a:rPr lang="es-CO" sz="2400" dirty="0"/>
              <a:t>la cual es un </a:t>
            </a:r>
            <a:r>
              <a:rPr lang="es-CO" sz="2400" dirty="0" smtClean="0"/>
              <a:t>«</a:t>
            </a:r>
            <a:r>
              <a:rPr lang="es-CO" sz="2400" dirty="0" smtClean="0">
                <a:latin typeface="Agency FB" pitchFamily="34" charset="0"/>
              </a:rPr>
              <a:t>símbolo </a:t>
            </a:r>
            <a:r>
              <a:rPr lang="es-CO" sz="2400" dirty="0">
                <a:latin typeface="Agency FB" pitchFamily="34" charset="0"/>
              </a:rPr>
              <a:t>de la presencia </a:t>
            </a:r>
            <a:r>
              <a:rPr lang="es-CO" sz="2400" dirty="0" smtClean="0">
                <a:latin typeface="Agency FB" pitchFamily="34" charset="0"/>
              </a:rPr>
              <a:t>divina</a:t>
            </a:r>
            <a:r>
              <a:rPr lang="es-CO" sz="2400" dirty="0" smtClean="0"/>
              <a:t>», fue opacada, reemplazada por el «sol» el cuarto día de la creación, el cual es un símbolo de Cristo: lea </a:t>
            </a:r>
            <a:r>
              <a:rPr lang="es-CO" sz="2400" dirty="0" smtClean="0">
                <a:solidFill>
                  <a:srgbClr val="FF0000"/>
                </a:solidFill>
              </a:rPr>
              <a:t>(Juan 8:12; 1:1-12). </a:t>
            </a:r>
            <a:r>
              <a:rPr lang="es-CO" sz="2400" dirty="0" smtClean="0"/>
              <a:t>De esta forma, allí se nos estaba hablando de los 4000 años de pecado, que comenzaron con el sacrificio del cordero en el Edén, y terminaron 4000 años después con la muerte del «CORDERO DE DIOS» en el año 31 de Jesucristo </a:t>
            </a:r>
            <a:r>
              <a:rPr lang="es-CO" sz="2400" dirty="0" smtClean="0">
                <a:solidFill>
                  <a:srgbClr val="FF0000"/>
                </a:solidFill>
              </a:rPr>
              <a:t>(ver C.S. 375,p3).</a:t>
            </a:r>
          </a:p>
          <a:p>
            <a:pPr marL="0" indent="0">
              <a:buNone/>
            </a:pPr>
            <a:endParaRPr lang="es-CO" sz="2400" dirty="0" smtClean="0"/>
          </a:p>
          <a:p>
            <a:pPr marL="0" indent="0">
              <a:buNone/>
            </a:pPr>
            <a:r>
              <a:rPr lang="es-CO" sz="2400" dirty="0" smtClean="0"/>
              <a:t>Esa luz aparentemente fue OPACADA con la muerte de Cristo, pero surgió con una luz MÁS resplandeciente cuando el mismo Cristo resucitó de los muertos demostrando su incomparable amor por los pecadores, y dando inicio a los otros 2000 años de pecado.    </a:t>
            </a:r>
            <a:endParaRPr lang="es-CO" sz="2400" dirty="0"/>
          </a:p>
        </p:txBody>
      </p:sp>
    </p:spTree>
    <p:extLst>
      <p:ext uri="{BB962C8B-B14F-4D97-AF65-F5344CB8AC3E}">
        <p14:creationId xmlns:p14="http://schemas.microsoft.com/office/powerpoint/2010/main" val="19403685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864096"/>
          </a:xfrm>
        </p:spPr>
        <p:txBody>
          <a:bodyPr>
            <a:normAutofit/>
          </a:bodyPr>
          <a:lstStyle/>
          <a:p>
            <a:pPr marL="0" indent="0">
              <a:buNone/>
            </a:pPr>
            <a:r>
              <a:rPr lang="es-CO" sz="2800" b="1" dirty="0"/>
              <a:t>La pregunta es ¿Cómo podemos identificar al Verbo? </a:t>
            </a:r>
          </a:p>
        </p:txBody>
      </p:sp>
      <p:sp>
        <p:nvSpPr>
          <p:cNvPr id="4" name="3 Rectángulo"/>
          <p:cNvSpPr/>
          <p:nvPr/>
        </p:nvSpPr>
        <p:spPr>
          <a:xfrm>
            <a:off x="971600" y="1700808"/>
            <a:ext cx="5328592" cy="3170099"/>
          </a:xfrm>
          <a:prstGeom prst="rect">
            <a:avLst/>
          </a:prstGeom>
        </p:spPr>
        <p:txBody>
          <a:bodyPr wrap="square">
            <a:spAutoFit/>
          </a:bodyPr>
          <a:lstStyle/>
          <a:p>
            <a:r>
              <a:rPr lang="es-CO" sz="2000" b="1" dirty="0" smtClean="0">
                <a:solidFill>
                  <a:srgbClr val="FF0000"/>
                </a:solidFill>
              </a:rPr>
              <a:t>Juan </a:t>
            </a:r>
            <a:r>
              <a:rPr lang="es-CO" sz="2000" b="1" dirty="0">
                <a:solidFill>
                  <a:srgbClr val="FF0000"/>
                </a:solidFill>
              </a:rPr>
              <a:t>1:14</a:t>
            </a:r>
            <a:r>
              <a:rPr lang="es-CO" sz="2000" dirty="0"/>
              <a:t>. «</a:t>
            </a:r>
            <a:r>
              <a:rPr lang="es-CO" sz="2000" b="1" dirty="0"/>
              <a:t>Y aquel Verbo fue hecho carne, y habitó entre nosotros (y vimos su gloria, gloria como del unigénito del Padre), lleno de gracia y de verdad</a:t>
            </a:r>
            <a:r>
              <a:rPr lang="es-CO" sz="2000" dirty="0"/>
              <a:t>».</a:t>
            </a:r>
          </a:p>
          <a:p>
            <a:r>
              <a:rPr lang="es-CO" sz="2000" dirty="0"/>
              <a:t>Al Mesías mismo «hecho carne» lo vemos revelado en este primer día de la creación como la Luz. </a:t>
            </a:r>
            <a:r>
              <a:rPr lang="es-CO" sz="2000" dirty="0" smtClean="0"/>
              <a:t>«</a:t>
            </a:r>
            <a:r>
              <a:rPr lang="es-CO" sz="2000" b="1" dirty="0" smtClean="0"/>
              <a:t>Aquella Luz </a:t>
            </a:r>
            <a:r>
              <a:rPr lang="es-CO" sz="2000" b="1" dirty="0"/>
              <a:t>verdadera, que alumbra a todo hombre, venía a este </a:t>
            </a:r>
            <a:r>
              <a:rPr lang="es-CO" sz="2000" b="1" dirty="0" smtClean="0"/>
              <a:t>mundo.  </a:t>
            </a:r>
            <a:r>
              <a:rPr lang="es-CO" sz="2000" b="1" dirty="0"/>
              <a:t>En el mundo estaba, y el mundo por él fue hecho; pero el mundo no le </a:t>
            </a:r>
            <a:r>
              <a:rPr lang="es-CO" sz="2000" b="1" dirty="0" smtClean="0"/>
              <a:t>conoció</a:t>
            </a:r>
            <a:r>
              <a:rPr lang="es-CO" sz="2000" dirty="0" smtClean="0"/>
              <a:t>» </a:t>
            </a:r>
            <a:r>
              <a:rPr lang="es-CO" sz="2000" b="1" dirty="0" smtClean="0">
                <a:solidFill>
                  <a:srgbClr val="FF0000"/>
                </a:solidFill>
              </a:rPr>
              <a:t>Juan 1:9,1</a:t>
            </a:r>
            <a:r>
              <a:rPr lang="es-CO" sz="2000" b="1" dirty="0">
                <a:solidFill>
                  <a:srgbClr val="FF0000"/>
                </a:solidFill>
              </a:rPr>
              <a:t> </a:t>
            </a:r>
            <a:r>
              <a:rPr lang="es-CO" sz="2000" b="1" dirty="0" smtClean="0">
                <a:solidFill>
                  <a:srgbClr val="FF0000"/>
                </a:solidFill>
              </a:rPr>
              <a:t>0.</a:t>
            </a:r>
            <a:endParaRPr lang="es-CO" sz="2000" b="1" dirty="0">
              <a:solidFill>
                <a:srgbClr val="FF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700808"/>
            <a:ext cx="244827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504378" y="5435453"/>
            <a:ext cx="6336704" cy="1015663"/>
          </a:xfrm>
          <a:prstGeom prst="rect">
            <a:avLst/>
          </a:prstGeom>
        </p:spPr>
        <p:txBody>
          <a:bodyPr wrap="square">
            <a:spAutoFit/>
          </a:bodyPr>
          <a:lstStyle/>
          <a:p>
            <a:r>
              <a:rPr lang="es-CO" sz="2000" dirty="0"/>
              <a:t>Por tanto: desde el primer día de la creación, se nos anuncia la venida del Salvador a través de la Luz, para deshacer las obras del pecado.</a:t>
            </a:r>
          </a:p>
        </p:txBody>
      </p:sp>
    </p:spTree>
    <p:extLst>
      <p:ext uri="{BB962C8B-B14F-4D97-AF65-F5344CB8AC3E}">
        <p14:creationId xmlns:p14="http://schemas.microsoft.com/office/powerpoint/2010/main" val="9671161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2000"/>
                                        <p:tgtEl>
                                          <p:spTgt spid="4098"/>
                                        </p:tgtEl>
                                      </p:cBhvr>
                                    </p:animEffect>
                                    <p:anim calcmode="lin" valueType="num">
                                      <p:cBhvr>
                                        <p:cTn id="13" dur="2000" fill="hold"/>
                                        <p:tgtEl>
                                          <p:spTgt spid="4098"/>
                                        </p:tgtEl>
                                        <p:attrNameLst>
                                          <p:attrName>ppt_w</p:attrName>
                                        </p:attrNameLst>
                                      </p:cBhvr>
                                      <p:tavLst>
                                        <p:tav tm="0" fmla="#ppt_w*sin(2.5*pi*$)">
                                          <p:val>
                                            <p:fltVal val="0"/>
                                          </p:val>
                                        </p:tav>
                                        <p:tav tm="100000">
                                          <p:val>
                                            <p:fltVal val="1"/>
                                          </p:val>
                                        </p:tav>
                                      </p:tavLst>
                                    </p:anim>
                                    <p:anim calcmode="lin" valueType="num">
                                      <p:cBhvr>
                                        <p:cTn id="14" dur="2000" fill="hold"/>
                                        <p:tgtEl>
                                          <p:spTgt spid="4098"/>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ppt_w</p:attrName>
                                        </p:attrNameLst>
                                      </p:cBhvr>
                                      <p:tavLst>
                                        <p:tav tm="0" fmla="#ppt_w*sin(2.5*pi*$)">
                                          <p:val>
                                            <p:fltVal val="0"/>
                                          </p:val>
                                        </p:tav>
                                        <p:tav tm="100000">
                                          <p:val>
                                            <p:fltVal val="1"/>
                                          </p:val>
                                        </p:tav>
                                      </p:tavLst>
                                    </p:anim>
                                    <p:anim calcmode="lin" valueType="num">
                                      <p:cBhvr>
                                        <p:cTn id="1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770984" cy="1944216"/>
          </a:xfrm>
        </p:spPr>
        <p:txBody>
          <a:bodyPr>
            <a:noAutofit/>
          </a:bodyPr>
          <a:lstStyle/>
          <a:p>
            <a:pPr marL="0" indent="0">
              <a:buNone/>
            </a:pPr>
            <a:r>
              <a:rPr lang="es-CO" sz="2000" b="1" u="sng" dirty="0" smtClean="0"/>
              <a:t>2º </a:t>
            </a:r>
            <a:r>
              <a:rPr lang="es-CO" sz="2000" b="1" u="sng" dirty="0"/>
              <a:t>Día</a:t>
            </a:r>
            <a:r>
              <a:rPr lang="es-CO" sz="2000" dirty="0"/>
              <a:t>, </a:t>
            </a:r>
            <a:r>
              <a:rPr lang="es-CO" sz="2400" b="1" dirty="0">
                <a:solidFill>
                  <a:srgbClr val="FF0000"/>
                </a:solidFill>
              </a:rPr>
              <a:t>Génesis 1-6:10</a:t>
            </a:r>
            <a:r>
              <a:rPr lang="es-CO" sz="2400" dirty="0"/>
              <a:t>, </a:t>
            </a:r>
            <a:r>
              <a:rPr lang="es-CO" sz="2000" dirty="0"/>
              <a:t>La separación de las aguas, aparece Noé en la historia y fue separado de la gente perversa que pereció en las aguas. </a:t>
            </a:r>
            <a:r>
              <a:rPr lang="es-CO" sz="2000" dirty="0" smtClean="0">
                <a:solidFill>
                  <a:srgbClr val="FF0000"/>
                </a:solidFill>
              </a:rPr>
              <a:t>Apoc.17:15.</a:t>
            </a:r>
            <a:r>
              <a:rPr lang="es-CO" sz="2000" dirty="0" smtClean="0"/>
              <a:t> </a:t>
            </a:r>
            <a:r>
              <a:rPr lang="es-CO" sz="2000" b="1" dirty="0" smtClean="0"/>
              <a:t>Las…. </a:t>
            </a:r>
            <a:r>
              <a:rPr lang="es-CO" sz="2000" b="1" dirty="0"/>
              <a:t>aguas </a:t>
            </a:r>
            <a:r>
              <a:rPr lang="es-CO" sz="2000" b="1" dirty="0" smtClean="0"/>
              <a:t>son </a:t>
            </a:r>
            <a:r>
              <a:rPr lang="es-CO" sz="2000" b="1" dirty="0"/>
              <a:t>pueblos y muchedumbres y naciones y lenguas</a:t>
            </a:r>
            <a:r>
              <a:rPr lang="es-CO" sz="2000" dirty="0" smtClean="0"/>
              <a:t>. </a:t>
            </a:r>
            <a:r>
              <a:rPr lang="es-CO" sz="2000" u="sng" dirty="0" smtClean="0"/>
              <a:t>Finalmente, la separación de la humanidad en dos grupos. </a:t>
            </a:r>
            <a:r>
              <a:rPr lang="es-CO" sz="2000" dirty="0" smtClean="0"/>
              <a:t>Lea </a:t>
            </a:r>
            <a:r>
              <a:rPr lang="es-CO" sz="2000" dirty="0" smtClean="0">
                <a:solidFill>
                  <a:srgbClr val="FF0000"/>
                </a:solidFill>
              </a:rPr>
              <a:t>Mat.25: 32, 34,41.</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2580878"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211960" y="3140968"/>
            <a:ext cx="4741118" cy="4093428"/>
          </a:xfrm>
          <a:prstGeom prst="rect">
            <a:avLst/>
          </a:prstGeom>
        </p:spPr>
        <p:txBody>
          <a:bodyPr wrap="square">
            <a:spAutoFit/>
          </a:bodyPr>
          <a:lstStyle/>
          <a:p>
            <a:r>
              <a:rPr lang="es-CO" sz="2000" b="1" u="sng" dirty="0"/>
              <a:t>3º Día</a:t>
            </a:r>
            <a:r>
              <a:rPr lang="es-CO" dirty="0"/>
              <a:t>, </a:t>
            </a:r>
            <a:r>
              <a:rPr lang="es-CO" sz="2000" b="1" dirty="0">
                <a:solidFill>
                  <a:srgbClr val="FF0000"/>
                </a:solidFill>
              </a:rPr>
              <a:t>Génesis 1:11-13</a:t>
            </a:r>
            <a:r>
              <a:rPr lang="es-CO" sz="2000" dirty="0"/>
              <a:t>, Aparición de la vegetación, los frutos,  hierva, </a:t>
            </a:r>
            <a:r>
              <a:rPr lang="es-CO" sz="2000" b="1" dirty="0">
                <a:solidFill>
                  <a:srgbClr val="FF0000"/>
                </a:solidFill>
              </a:rPr>
              <a:t>Mat.7:16.</a:t>
            </a:r>
            <a:r>
              <a:rPr lang="es-CO" sz="2000" dirty="0"/>
              <a:t> «</a:t>
            </a:r>
            <a:r>
              <a:rPr lang="es-CO" sz="2000" b="1" dirty="0"/>
              <a:t>Por sus frutos los conoceréis</a:t>
            </a:r>
            <a:r>
              <a:rPr lang="es-CO" sz="2000" dirty="0"/>
              <a:t>», es así como en medio de esta maraña de vegetación (los desobedientes) aparece en la historia Abraham, un hombre justo que crece </a:t>
            </a:r>
            <a:r>
              <a:rPr lang="es-CO" sz="2000" dirty="0" smtClean="0"/>
              <a:t>en medio de  </a:t>
            </a:r>
            <a:r>
              <a:rPr lang="es-CO" sz="2000" dirty="0"/>
              <a:t>la hierba, y sale de él todo un pueblo que sigue el ejemplo de su padre, sus hijos que aceptan </a:t>
            </a:r>
            <a:r>
              <a:rPr lang="es-CO" sz="2000" dirty="0" smtClean="0"/>
              <a:t>los mandamientos de </a:t>
            </a:r>
            <a:r>
              <a:rPr lang="es-CO" sz="2000" dirty="0"/>
              <a:t>Dios en el Monte Sinaí, y prosigue asta el final del tiempo. Lea </a:t>
            </a:r>
            <a:r>
              <a:rPr lang="es-CO" sz="2000" b="1" dirty="0">
                <a:solidFill>
                  <a:srgbClr val="FF0000"/>
                </a:solidFill>
              </a:rPr>
              <a:t>Éxo.19:8; Gal.3:26-29.</a:t>
            </a:r>
          </a:p>
          <a:p>
            <a:endParaRPr lang="es-CO" sz="2000" dirty="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924944"/>
            <a:ext cx="3528392" cy="3386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676122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barn(inVertical)">
                                      <p:cBhvr>
                                        <p:cTn id="10"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122912" cy="3068959"/>
          </a:xfrm>
        </p:spPr>
        <p:txBody>
          <a:bodyPr>
            <a:normAutofit/>
          </a:bodyPr>
          <a:lstStyle/>
          <a:p>
            <a:pPr marL="0" indent="0">
              <a:buNone/>
            </a:pPr>
            <a:r>
              <a:rPr lang="es-CO" b="1" u="sng" dirty="0"/>
              <a:t>4º Día</a:t>
            </a:r>
            <a:r>
              <a:rPr lang="es-CO" dirty="0"/>
              <a:t>, </a:t>
            </a:r>
            <a:r>
              <a:rPr lang="es-CO" sz="2000" b="1" dirty="0">
                <a:solidFill>
                  <a:srgbClr val="FF0000"/>
                </a:solidFill>
              </a:rPr>
              <a:t>Génesis 1:14-19</a:t>
            </a:r>
            <a:r>
              <a:rPr lang="es-CO" sz="2000" dirty="0"/>
              <a:t>, La creación de las lumbreras del cielo, a los judíos Dios les encomendó proclamar la venida del Mecías al mundo, para cuando viniera lo estuvieran esperando, así como las lumbreras esparcen su luz. </a:t>
            </a:r>
            <a:r>
              <a:rPr lang="es-CO" sz="2000" dirty="0" smtClean="0"/>
              <a:t>Para </a:t>
            </a:r>
            <a:r>
              <a:rPr lang="es-CO" sz="2000" dirty="0"/>
              <a:t>nosotros el suceso más importante de la historia, es la venida del Mesías a este mundo.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1756" y="548680"/>
            <a:ext cx="3240360" cy="3068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331639" y="4293096"/>
            <a:ext cx="6012669" cy="1908215"/>
          </a:xfrm>
          <a:prstGeom prst="rect">
            <a:avLst/>
          </a:prstGeom>
        </p:spPr>
        <p:txBody>
          <a:bodyPr wrap="square">
            <a:spAutoFit/>
          </a:bodyPr>
          <a:lstStyle/>
          <a:p>
            <a:r>
              <a:rPr lang="es-CO" sz="2000" dirty="0"/>
              <a:t>Es el cumplimiento de los 4000 años de pecado, de los 6000 señalados por la profecía, cuando Cristo vendría a morir por nuestros pecados el año 31 de J. C. La pregunta es: </a:t>
            </a:r>
            <a:r>
              <a:rPr lang="es-CO" sz="2000" b="1" dirty="0"/>
              <a:t>¿Cuándo se cumplirán los otros 2000? ¿Cuánto es 31 más 2000?   ¿2031 </a:t>
            </a:r>
            <a:r>
              <a:rPr lang="es-CO" sz="2000" b="1" dirty="0" smtClean="0"/>
              <a:t>verdad?</a:t>
            </a:r>
            <a:endParaRPr lang="es-CO" sz="2000" b="1" dirty="0"/>
          </a:p>
          <a:p>
            <a:endParaRPr lang="es-CO" b="1" dirty="0"/>
          </a:p>
        </p:txBody>
      </p:sp>
    </p:spTree>
    <p:extLst>
      <p:ext uri="{BB962C8B-B14F-4D97-AF65-F5344CB8AC3E}">
        <p14:creationId xmlns:p14="http://schemas.microsoft.com/office/powerpoint/2010/main" val="1644684089"/>
      </p:ext>
    </p:extLst>
  </p:cSld>
  <p:clrMapOvr>
    <a:masterClrMapping/>
  </p:clrMapOvr>
  <p:transition spd="slow">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3240360"/>
          </a:xfrm>
        </p:spPr>
        <p:txBody>
          <a:bodyPr>
            <a:normAutofit/>
          </a:bodyPr>
          <a:lstStyle/>
          <a:p>
            <a:pPr marL="0" indent="0">
              <a:buNone/>
            </a:pPr>
            <a:r>
              <a:rPr lang="es-CO" sz="2400" b="1" u="sng" dirty="0" smtClean="0"/>
              <a:t>5º </a:t>
            </a:r>
            <a:r>
              <a:rPr lang="es-CO" sz="2400" b="1" u="sng" dirty="0"/>
              <a:t>Día</a:t>
            </a:r>
            <a:r>
              <a:rPr lang="es-CO" sz="2000" dirty="0"/>
              <a:t>, </a:t>
            </a:r>
            <a:r>
              <a:rPr lang="es-CO" sz="2000" b="1" dirty="0">
                <a:solidFill>
                  <a:srgbClr val="FF0000"/>
                </a:solidFill>
              </a:rPr>
              <a:t>Génesis 1:20-23</a:t>
            </a:r>
            <a:r>
              <a:rPr lang="es-CO" sz="2000" dirty="0"/>
              <a:t>, Los animales del mar y las aves, las enseñanzas del Mesías y su conocimiento se esparcirían a través del mundo como las aves y quienes creerían en Él se multiplicarían como los peces del mar, </a:t>
            </a:r>
            <a:r>
              <a:rPr lang="es-CO" sz="2000" b="1" dirty="0" smtClean="0">
                <a:solidFill>
                  <a:srgbClr val="FF0000"/>
                </a:solidFill>
              </a:rPr>
              <a:t>Mat.24:14</a:t>
            </a:r>
            <a:r>
              <a:rPr lang="es-CO" sz="2000" dirty="0" smtClean="0"/>
              <a:t> dice: «</a:t>
            </a:r>
            <a:r>
              <a:rPr lang="es-CO" sz="2000" b="1" dirty="0" smtClean="0"/>
              <a:t>Y </a:t>
            </a:r>
            <a:r>
              <a:rPr lang="es-CO" sz="2000" b="1" dirty="0"/>
              <a:t>será predicado este evangelio del reino en todo el mundo, para testimonio a todas las naciones; y entonces vendrá el </a:t>
            </a:r>
            <a:r>
              <a:rPr lang="es-CO" sz="2000" b="1" dirty="0" smtClean="0"/>
              <a:t>fi</a:t>
            </a:r>
            <a:r>
              <a:rPr lang="es-CO" sz="2000" dirty="0" smtClean="0"/>
              <a:t>n».  </a:t>
            </a:r>
            <a:endParaRPr lang="es-CO" sz="2000" dirty="0"/>
          </a:p>
        </p:txBody>
      </p:sp>
      <p:sp>
        <p:nvSpPr>
          <p:cNvPr id="2" name="1 Rectángulo"/>
          <p:cNvSpPr/>
          <p:nvPr/>
        </p:nvSpPr>
        <p:spPr>
          <a:xfrm>
            <a:off x="971600" y="4077072"/>
            <a:ext cx="6408712" cy="1938992"/>
          </a:xfrm>
          <a:prstGeom prst="rect">
            <a:avLst/>
          </a:prstGeom>
        </p:spPr>
        <p:txBody>
          <a:bodyPr wrap="square">
            <a:spAutoFit/>
          </a:bodyPr>
          <a:lstStyle/>
          <a:p>
            <a:r>
              <a:rPr lang="es-CO" sz="2000" dirty="0"/>
              <a:t>Así como el Señor le dijo A adán y a Eva: «fructificad y multiplicaos y llenad las aguas de los mares» Gén.1:28, ¿qué significado tiene eso en las escrituras?, Como vimos anteriormente, según </a:t>
            </a:r>
            <a:r>
              <a:rPr lang="es-CO" sz="2000" b="1" dirty="0">
                <a:solidFill>
                  <a:srgbClr val="FF0000"/>
                </a:solidFill>
              </a:rPr>
              <a:t>Apoc.17:15</a:t>
            </a:r>
            <a:r>
              <a:rPr lang="es-CO" sz="2000" dirty="0"/>
              <a:t>, el «mar representa pueblos, naciones, muchedumbres</a:t>
            </a:r>
            <a:r>
              <a:rPr lang="es-CO" sz="2000" dirty="0" smtClean="0"/>
              <a:t>». Que procederían de Adán y Eva, </a:t>
            </a:r>
            <a:endParaRPr lang="es-CO" sz="20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620688"/>
            <a:ext cx="3495370" cy="2571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888468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906888" cy="2088232"/>
          </a:xfrm>
        </p:spPr>
        <p:txBody>
          <a:bodyPr>
            <a:normAutofit/>
          </a:bodyPr>
          <a:lstStyle/>
          <a:p>
            <a:pPr marL="0" indent="0">
              <a:buNone/>
            </a:pPr>
            <a:r>
              <a:rPr lang="es-CO" sz="2800" b="1" u="sng" dirty="0"/>
              <a:t>6º Día</a:t>
            </a:r>
            <a:r>
              <a:rPr lang="es-CO" sz="2000" dirty="0"/>
              <a:t>, </a:t>
            </a:r>
            <a:r>
              <a:rPr lang="es-CO" sz="2200" dirty="0"/>
              <a:t>Génesis </a:t>
            </a:r>
            <a:r>
              <a:rPr lang="es-CO" sz="2200" b="1" dirty="0">
                <a:solidFill>
                  <a:srgbClr val="FF0000"/>
                </a:solidFill>
              </a:rPr>
              <a:t>1:24-31</a:t>
            </a:r>
            <a:r>
              <a:rPr lang="es-CO" sz="2200" dirty="0"/>
              <a:t>.  El hombre fue creado al sexto día, el seis es número de hombre, es el sexto milenio, es la culminación de los 6000 años de pecado</a:t>
            </a:r>
            <a:r>
              <a:rPr lang="es-CO" dirty="0"/>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16632"/>
            <a:ext cx="299196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90825" y="3356992"/>
            <a:ext cx="4824536" cy="3170099"/>
          </a:xfrm>
          <a:prstGeom prst="rect">
            <a:avLst/>
          </a:prstGeom>
        </p:spPr>
        <p:txBody>
          <a:bodyPr wrap="square">
            <a:spAutoFit/>
          </a:bodyPr>
          <a:lstStyle/>
          <a:p>
            <a:r>
              <a:rPr lang="es-CO" sz="2000" dirty="0"/>
              <a:t>En el último siglo de este sexto milenio es donde el hombre alcanzaría su más alto nivel de desarrollo y conocimiento, pero también el período de rebelión del hombre hacía Dios, es </a:t>
            </a:r>
            <a:r>
              <a:rPr lang="es-CO" sz="2000" dirty="0" smtClean="0"/>
              <a:t>allí </a:t>
            </a:r>
            <a:r>
              <a:rPr lang="es-CO" sz="2000" dirty="0"/>
              <a:t>cuando Jesús dijo que antes de su regreso el pecado aumentaría al nivel del que existió antes del diluvio </a:t>
            </a:r>
            <a:r>
              <a:rPr lang="es-CO" sz="2000" b="1" dirty="0">
                <a:solidFill>
                  <a:srgbClr val="FF0000"/>
                </a:solidFill>
              </a:rPr>
              <a:t>(Lea Mat.24:12; 37-39; Gén.6:5)</a:t>
            </a:r>
            <a:r>
              <a:rPr lang="es-CO" sz="2000" dirty="0"/>
              <a:t>. </a:t>
            </a:r>
            <a:r>
              <a:rPr lang="es-CO" sz="2000" dirty="0" smtClean="0"/>
              <a:t>Para ver su cumplimiento, solamente basta con escuchar los noticieros de cada día.</a:t>
            </a:r>
            <a:endParaRPr lang="es-CO" sz="2000" dirty="0"/>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56992"/>
            <a:ext cx="259228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12815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682752" cy="5721499"/>
          </a:xfrm>
        </p:spPr>
        <p:txBody>
          <a:bodyPr/>
          <a:lstStyle/>
          <a:p>
            <a:pPr marL="0" indent="0">
              <a:buNone/>
            </a:pPr>
            <a:endParaRPr lang="es-CO" sz="2000" dirty="0" smtClean="0"/>
          </a:p>
          <a:p>
            <a:pPr marL="0" indent="0">
              <a:buNone/>
            </a:pPr>
            <a:endParaRPr lang="es-CO" sz="2000" dirty="0"/>
          </a:p>
          <a:p>
            <a:pPr marL="0" indent="0" algn="ctr">
              <a:buNone/>
            </a:pPr>
            <a:r>
              <a:rPr lang="es-CO" sz="2000" dirty="0" smtClean="0"/>
              <a:t>Precisamente</a:t>
            </a:r>
            <a:r>
              <a:rPr lang="es-CO" sz="2000" dirty="0"/>
              <a:t>, en ese tiempo vendrá una piedra pequeña «cortada no con mano</a:t>
            </a:r>
            <a:r>
              <a:rPr lang="es-CO" sz="2000" dirty="0" smtClean="0"/>
              <a:t>» según lo dice </a:t>
            </a:r>
            <a:r>
              <a:rPr lang="es-CO" sz="2000" b="1" dirty="0">
                <a:solidFill>
                  <a:srgbClr val="FF0000"/>
                </a:solidFill>
              </a:rPr>
              <a:t>(Dan.2:45) </a:t>
            </a:r>
            <a:r>
              <a:rPr lang="es-CO" sz="2000" dirty="0"/>
              <a:t>que golpeara los pies de la estatua, y «</a:t>
            </a:r>
            <a:r>
              <a:rPr lang="es-CO" sz="2000" b="1" dirty="0"/>
              <a:t>desmenuzó el hierro, el bronce, el barro, la plata y el oro</a:t>
            </a:r>
            <a:r>
              <a:rPr lang="es-CO" sz="2000" dirty="0"/>
              <a:t>», representa la culminación de los 6000 años de pecado, y pondrá </a:t>
            </a:r>
            <a:r>
              <a:rPr lang="es-CO" sz="2000" dirty="0" smtClean="0"/>
              <a:t>fin a </a:t>
            </a:r>
            <a:r>
              <a:rPr lang="es-CO" sz="2000" dirty="0"/>
              <a:t>las intenciones del hombre  de oponerse a los propósitos de Dios. Amen.</a:t>
            </a:r>
          </a:p>
          <a:p>
            <a:endParaRPr lang="es-CO"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836712"/>
            <a:ext cx="4176464" cy="527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85144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4834880" cy="2592288"/>
          </a:xfrm>
        </p:spPr>
        <p:txBody>
          <a:bodyPr>
            <a:normAutofit/>
          </a:bodyPr>
          <a:lstStyle/>
          <a:p>
            <a:pPr marL="0" indent="0">
              <a:buNone/>
            </a:pPr>
            <a:r>
              <a:rPr lang="es-CO" sz="2000" b="1" u="sng" dirty="0" smtClean="0"/>
              <a:t>7º </a:t>
            </a:r>
            <a:r>
              <a:rPr lang="es-CO" sz="2000" b="1" u="sng" dirty="0"/>
              <a:t>Día</a:t>
            </a:r>
            <a:r>
              <a:rPr lang="es-CO" sz="2000" dirty="0"/>
              <a:t>, </a:t>
            </a:r>
            <a:r>
              <a:rPr lang="es-CO" sz="2000" b="1" dirty="0">
                <a:solidFill>
                  <a:srgbClr val="FF0000"/>
                </a:solidFill>
              </a:rPr>
              <a:t>Génesis </a:t>
            </a:r>
            <a:r>
              <a:rPr lang="es-CO" sz="2000" b="1" dirty="0" smtClean="0">
                <a:solidFill>
                  <a:srgbClr val="FF0000"/>
                </a:solidFill>
              </a:rPr>
              <a:t>2:1-3. </a:t>
            </a:r>
            <a:r>
              <a:rPr lang="es-CO" sz="2000" dirty="0" smtClean="0"/>
              <a:t>El </a:t>
            </a:r>
            <a:r>
              <a:rPr lang="es-CO" sz="2000" dirty="0"/>
              <a:t>cielo, la tierra y todo lo que hay en ellos quedaron terminados. </a:t>
            </a:r>
            <a:r>
              <a:rPr lang="es-CO" sz="2000" dirty="0" smtClean="0"/>
              <a:t>2 </a:t>
            </a:r>
            <a:r>
              <a:rPr lang="es-CO" sz="2000" dirty="0"/>
              <a:t>En el </a:t>
            </a:r>
            <a:r>
              <a:rPr lang="es-CO" sz="2000" b="1" u="sng" dirty="0"/>
              <a:t>séptimo día, Dios descansó </a:t>
            </a:r>
            <a:r>
              <a:rPr lang="es-CO" sz="2000" dirty="0"/>
              <a:t>de todo el trabajo que había hecho. </a:t>
            </a:r>
            <a:r>
              <a:rPr lang="es-CO" sz="2000" dirty="0" smtClean="0"/>
              <a:t>3 </a:t>
            </a:r>
            <a:r>
              <a:rPr lang="es-CO" sz="2000" b="1" u="sng" dirty="0"/>
              <a:t>Bendijo el séptimo día y lo declaró día santo </a:t>
            </a:r>
            <a:r>
              <a:rPr lang="es-CO" sz="2000" dirty="0"/>
              <a:t>porque descansó en él de todo el trabajo que había hecho en la </a:t>
            </a:r>
            <a:r>
              <a:rPr lang="es-CO" sz="2000" dirty="0" smtClean="0"/>
              <a:t>creación y descansó.</a:t>
            </a:r>
          </a:p>
          <a:p>
            <a:pPr marL="0" indent="0">
              <a:buNone/>
            </a:pPr>
            <a:endParaRPr lang="es-CO" sz="2400" dirty="0" smtClean="0">
              <a:solidFill>
                <a:srgbClr val="FF0000"/>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60648"/>
            <a:ext cx="345638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629083" y="3064860"/>
            <a:ext cx="4032447" cy="3785652"/>
          </a:xfrm>
          <a:prstGeom prst="rect">
            <a:avLst/>
          </a:prstGeom>
        </p:spPr>
        <p:txBody>
          <a:bodyPr wrap="square">
            <a:spAutoFit/>
          </a:bodyPr>
          <a:lstStyle/>
          <a:p>
            <a:pPr algn="ctr"/>
            <a:r>
              <a:rPr lang="es-CO" sz="2000" dirty="0" smtClean="0"/>
              <a:t>Durante el séptimo milenio habrán acontecimientos que te asombrarán, en el cual tu no podrás tomar ninguna decisión: El </a:t>
            </a:r>
            <a:r>
              <a:rPr lang="es-CO" sz="2000" dirty="0"/>
              <a:t>séptimo día (sábado) corresponde al séptimo milenio, la segunda venida de Cristo da inicio al milenio, los muertos en Cristo resucitan, los vivos en Cristo son transformados, y todos juntos se elevan para encontrarse con el Señor en el aire, y serán llevados al cielo (lea </a:t>
            </a:r>
            <a:r>
              <a:rPr lang="es-CO" sz="2000" b="1" dirty="0">
                <a:solidFill>
                  <a:srgbClr val="FF0000"/>
                </a:solidFill>
              </a:rPr>
              <a:t>1Tes.4:13-18; </a:t>
            </a:r>
            <a:r>
              <a:rPr lang="es-CO" sz="2000" b="1" dirty="0" smtClean="0">
                <a:solidFill>
                  <a:srgbClr val="FF0000"/>
                </a:solidFill>
              </a:rPr>
              <a:t>Apoc.20:4-6).</a:t>
            </a:r>
            <a:endParaRPr lang="es-CO" sz="2000" b="1" dirty="0">
              <a:solidFill>
                <a:srgbClr val="FF0000"/>
              </a:solidFill>
            </a:endParaRPr>
          </a:p>
        </p:txBody>
      </p:sp>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3296174"/>
            <a:ext cx="230425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3271289"/>
            <a:ext cx="2448272" cy="2758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972464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10243"/>
                                        </p:tgtEl>
                                        <p:attrNameLst>
                                          <p:attrName>style.visibility</p:attrName>
                                        </p:attrNameLst>
                                      </p:cBhvr>
                                      <p:to>
                                        <p:strVal val="visible"/>
                                      </p:to>
                                    </p:set>
                                    <p:animEffect transition="in" filter="wipe(down)">
                                      <p:cBhvr>
                                        <p:cTn id="23" dur="580">
                                          <p:stCondLst>
                                            <p:cond delay="0"/>
                                          </p:stCondLst>
                                        </p:cTn>
                                        <p:tgtEl>
                                          <p:spTgt spid="10243"/>
                                        </p:tgtEl>
                                      </p:cBhvr>
                                    </p:animEffect>
                                    <p:anim calcmode="lin" valueType="num">
                                      <p:cBhvr>
                                        <p:cTn id="24" dur="1822" tmFilter="0,0; 0.14,0.36; 0.43,0.73; 0.71,0.91; 1.0,1.0">
                                          <p:stCondLst>
                                            <p:cond delay="0"/>
                                          </p:stCondLst>
                                        </p:cTn>
                                        <p:tgtEl>
                                          <p:spTgt spid="1024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24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24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24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243"/>
                                        </p:tgtEl>
                                        <p:attrNameLst>
                                          <p:attrName>ppt_y</p:attrName>
                                        </p:attrNameLst>
                                      </p:cBhvr>
                                      <p:tavLst>
                                        <p:tav tm="0" fmla="#ppt_y-sin(pi*$)/81">
                                          <p:val>
                                            <p:fltVal val="0"/>
                                          </p:val>
                                        </p:tav>
                                        <p:tav tm="100000">
                                          <p:val>
                                            <p:fltVal val="1"/>
                                          </p:val>
                                        </p:tav>
                                      </p:tavLst>
                                    </p:anim>
                                    <p:animScale>
                                      <p:cBhvr>
                                        <p:cTn id="29" dur="26">
                                          <p:stCondLst>
                                            <p:cond delay="650"/>
                                          </p:stCondLst>
                                        </p:cTn>
                                        <p:tgtEl>
                                          <p:spTgt spid="10243"/>
                                        </p:tgtEl>
                                      </p:cBhvr>
                                      <p:to x="100000" y="60000"/>
                                    </p:animScale>
                                    <p:animScale>
                                      <p:cBhvr>
                                        <p:cTn id="30" dur="166" decel="50000">
                                          <p:stCondLst>
                                            <p:cond delay="676"/>
                                          </p:stCondLst>
                                        </p:cTn>
                                        <p:tgtEl>
                                          <p:spTgt spid="10243"/>
                                        </p:tgtEl>
                                      </p:cBhvr>
                                      <p:to x="100000" y="100000"/>
                                    </p:animScale>
                                    <p:animScale>
                                      <p:cBhvr>
                                        <p:cTn id="31" dur="26">
                                          <p:stCondLst>
                                            <p:cond delay="1312"/>
                                          </p:stCondLst>
                                        </p:cTn>
                                        <p:tgtEl>
                                          <p:spTgt spid="10243"/>
                                        </p:tgtEl>
                                      </p:cBhvr>
                                      <p:to x="100000" y="80000"/>
                                    </p:animScale>
                                    <p:animScale>
                                      <p:cBhvr>
                                        <p:cTn id="32" dur="166" decel="50000">
                                          <p:stCondLst>
                                            <p:cond delay="1338"/>
                                          </p:stCondLst>
                                        </p:cTn>
                                        <p:tgtEl>
                                          <p:spTgt spid="10243"/>
                                        </p:tgtEl>
                                      </p:cBhvr>
                                      <p:to x="100000" y="100000"/>
                                    </p:animScale>
                                    <p:animScale>
                                      <p:cBhvr>
                                        <p:cTn id="33" dur="26">
                                          <p:stCondLst>
                                            <p:cond delay="1642"/>
                                          </p:stCondLst>
                                        </p:cTn>
                                        <p:tgtEl>
                                          <p:spTgt spid="10243"/>
                                        </p:tgtEl>
                                      </p:cBhvr>
                                      <p:to x="100000" y="90000"/>
                                    </p:animScale>
                                    <p:animScale>
                                      <p:cBhvr>
                                        <p:cTn id="34" dur="166" decel="50000">
                                          <p:stCondLst>
                                            <p:cond delay="1668"/>
                                          </p:stCondLst>
                                        </p:cTn>
                                        <p:tgtEl>
                                          <p:spTgt spid="10243"/>
                                        </p:tgtEl>
                                      </p:cBhvr>
                                      <p:to x="100000" y="100000"/>
                                    </p:animScale>
                                    <p:animScale>
                                      <p:cBhvr>
                                        <p:cTn id="35" dur="26">
                                          <p:stCondLst>
                                            <p:cond delay="1808"/>
                                          </p:stCondLst>
                                        </p:cTn>
                                        <p:tgtEl>
                                          <p:spTgt spid="10243"/>
                                        </p:tgtEl>
                                      </p:cBhvr>
                                      <p:to x="100000" y="95000"/>
                                    </p:animScale>
                                    <p:animScale>
                                      <p:cBhvr>
                                        <p:cTn id="36" dur="166" decel="50000">
                                          <p:stCondLst>
                                            <p:cond delay="1834"/>
                                          </p:stCondLst>
                                        </p:cTn>
                                        <p:tgtEl>
                                          <p:spTgt spid="10243"/>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244"/>
                                        </p:tgtEl>
                                        <p:attrNameLst>
                                          <p:attrName>style.visibility</p:attrName>
                                        </p:attrNameLst>
                                      </p:cBhvr>
                                      <p:to>
                                        <p:strVal val="visible"/>
                                      </p:to>
                                    </p:set>
                                    <p:animEffect transition="in" filter="wipe(down)">
                                      <p:cBhvr>
                                        <p:cTn id="39" dur="580">
                                          <p:stCondLst>
                                            <p:cond delay="0"/>
                                          </p:stCondLst>
                                        </p:cTn>
                                        <p:tgtEl>
                                          <p:spTgt spid="10244"/>
                                        </p:tgtEl>
                                      </p:cBhvr>
                                    </p:animEffect>
                                    <p:anim calcmode="lin" valueType="num">
                                      <p:cBhvr>
                                        <p:cTn id="40" dur="1822" tmFilter="0,0; 0.14,0.36; 0.43,0.73; 0.71,0.91; 1.0,1.0">
                                          <p:stCondLst>
                                            <p:cond delay="0"/>
                                          </p:stCondLst>
                                        </p:cTn>
                                        <p:tgtEl>
                                          <p:spTgt spid="1024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24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24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24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244"/>
                                        </p:tgtEl>
                                        <p:attrNameLst>
                                          <p:attrName>ppt_y</p:attrName>
                                        </p:attrNameLst>
                                      </p:cBhvr>
                                      <p:tavLst>
                                        <p:tav tm="0" fmla="#ppt_y-sin(pi*$)/81">
                                          <p:val>
                                            <p:fltVal val="0"/>
                                          </p:val>
                                        </p:tav>
                                        <p:tav tm="100000">
                                          <p:val>
                                            <p:fltVal val="1"/>
                                          </p:val>
                                        </p:tav>
                                      </p:tavLst>
                                    </p:anim>
                                    <p:animScale>
                                      <p:cBhvr>
                                        <p:cTn id="45" dur="26">
                                          <p:stCondLst>
                                            <p:cond delay="650"/>
                                          </p:stCondLst>
                                        </p:cTn>
                                        <p:tgtEl>
                                          <p:spTgt spid="10244"/>
                                        </p:tgtEl>
                                      </p:cBhvr>
                                      <p:to x="100000" y="60000"/>
                                    </p:animScale>
                                    <p:animScale>
                                      <p:cBhvr>
                                        <p:cTn id="46" dur="166" decel="50000">
                                          <p:stCondLst>
                                            <p:cond delay="676"/>
                                          </p:stCondLst>
                                        </p:cTn>
                                        <p:tgtEl>
                                          <p:spTgt spid="10244"/>
                                        </p:tgtEl>
                                      </p:cBhvr>
                                      <p:to x="100000" y="100000"/>
                                    </p:animScale>
                                    <p:animScale>
                                      <p:cBhvr>
                                        <p:cTn id="47" dur="26">
                                          <p:stCondLst>
                                            <p:cond delay="1312"/>
                                          </p:stCondLst>
                                        </p:cTn>
                                        <p:tgtEl>
                                          <p:spTgt spid="10244"/>
                                        </p:tgtEl>
                                      </p:cBhvr>
                                      <p:to x="100000" y="80000"/>
                                    </p:animScale>
                                    <p:animScale>
                                      <p:cBhvr>
                                        <p:cTn id="48" dur="166" decel="50000">
                                          <p:stCondLst>
                                            <p:cond delay="1338"/>
                                          </p:stCondLst>
                                        </p:cTn>
                                        <p:tgtEl>
                                          <p:spTgt spid="10244"/>
                                        </p:tgtEl>
                                      </p:cBhvr>
                                      <p:to x="100000" y="100000"/>
                                    </p:animScale>
                                    <p:animScale>
                                      <p:cBhvr>
                                        <p:cTn id="49" dur="26">
                                          <p:stCondLst>
                                            <p:cond delay="1642"/>
                                          </p:stCondLst>
                                        </p:cTn>
                                        <p:tgtEl>
                                          <p:spTgt spid="10244"/>
                                        </p:tgtEl>
                                      </p:cBhvr>
                                      <p:to x="100000" y="90000"/>
                                    </p:animScale>
                                    <p:animScale>
                                      <p:cBhvr>
                                        <p:cTn id="50" dur="166" decel="50000">
                                          <p:stCondLst>
                                            <p:cond delay="1668"/>
                                          </p:stCondLst>
                                        </p:cTn>
                                        <p:tgtEl>
                                          <p:spTgt spid="10244"/>
                                        </p:tgtEl>
                                      </p:cBhvr>
                                      <p:to x="100000" y="100000"/>
                                    </p:animScale>
                                    <p:animScale>
                                      <p:cBhvr>
                                        <p:cTn id="51" dur="26">
                                          <p:stCondLst>
                                            <p:cond delay="1808"/>
                                          </p:stCondLst>
                                        </p:cTn>
                                        <p:tgtEl>
                                          <p:spTgt spid="10244"/>
                                        </p:tgtEl>
                                      </p:cBhvr>
                                      <p:to x="100000" y="95000"/>
                                    </p:animScale>
                                    <p:animScale>
                                      <p:cBhvr>
                                        <p:cTn id="52" dur="166" decel="50000">
                                          <p:stCondLst>
                                            <p:cond delay="1834"/>
                                          </p:stCondLst>
                                        </p:cTn>
                                        <p:tgtEl>
                                          <p:spTgt spid="1024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1080120"/>
          </a:xfrm>
        </p:spPr>
        <p:txBody>
          <a:bodyPr>
            <a:normAutofit fontScale="92500"/>
          </a:bodyPr>
          <a:lstStyle/>
          <a:p>
            <a:pPr marL="0" indent="0">
              <a:buNone/>
            </a:pPr>
            <a:r>
              <a:rPr lang="es-CO" sz="2000" dirty="0"/>
              <a:t>A</a:t>
            </a:r>
            <a:r>
              <a:rPr lang="es-CO" sz="2000" dirty="0" smtClean="0"/>
              <a:t>lgunos </a:t>
            </a:r>
            <a:r>
              <a:rPr lang="es-CO" sz="2000" dirty="0"/>
              <a:t>incrédulos muertos resucitan para que se convenzan de la veracidad del Salvador </a:t>
            </a:r>
            <a:r>
              <a:rPr lang="es-CO" sz="2000" b="1" dirty="0">
                <a:solidFill>
                  <a:srgbClr val="FF0000"/>
                </a:solidFill>
              </a:rPr>
              <a:t>(lea Apoc.1:7), </a:t>
            </a:r>
            <a:r>
              <a:rPr lang="es-CO" sz="2000" dirty="0"/>
              <a:t>y vuelven a morir con todos los que no quisieron recibir a Cristo como su </a:t>
            </a:r>
            <a:r>
              <a:rPr lang="es-CO" sz="2000" dirty="0" smtClean="0"/>
              <a:t>Salvador, y de esta forma quedará la tierra desocupada y vacía </a:t>
            </a:r>
            <a:endParaRPr lang="es-CO" sz="2000" dirty="0"/>
          </a:p>
        </p:txBody>
      </p:sp>
      <p:sp>
        <p:nvSpPr>
          <p:cNvPr id="4" name="3 Rectángulo"/>
          <p:cNvSpPr/>
          <p:nvPr/>
        </p:nvSpPr>
        <p:spPr>
          <a:xfrm>
            <a:off x="2843808" y="1791112"/>
            <a:ext cx="3039224" cy="2862322"/>
          </a:xfrm>
          <a:prstGeom prst="rect">
            <a:avLst/>
          </a:prstGeom>
        </p:spPr>
        <p:txBody>
          <a:bodyPr wrap="square">
            <a:spAutoFit/>
          </a:bodyPr>
          <a:lstStyle/>
          <a:p>
            <a:pPr algn="ctr"/>
            <a:r>
              <a:rPr lang="es-CO" dirty="0"/>
              <a:t>Los santos </a:t>
            </a:r>
            <a:r>
              <a:rPr lang="es-CO" b="1" dirty="0"/>
              <a:t>pasarán el milenio en el cielo </a:t>
            </a:r>
            <a:r>
              <a:rPr lang="es-CO" b="1" dirty="0">
                <a:solidFill>
                  <a:srgbClr val="FF0000"/>
                </a:solidFill>
              </a:rPr>
              <a:t>(Apoc.20:4). </a:t>
            </a:r>
            <a:r>
              <a:rPr lang="es-CO" b="1" dirty="0"/>
              <a:t>Mientras tanto la tierra quedará desocupada y </a:t>
            </a:r>
            <a:r>
              <a:rPr lang="es-CO" dirty="0"/>
              <a:t>vacía, (lea </a:t>
            </a:r>
            <a:r>
              <a:rPr lang="es-CO" b="1" dirty="0">
                <a:solidFill>
                  <a:srgbClr val="FF0000"/>
                </a:solidFill>
              </a:rPr>
              <a:t>Jer.4:23). </a:t>
            </a:r>
            <a:r>
              <a:rPr lang="es-CO" dirty="0"/>
              <a:t>Al terminar el milenio, los incrédulos vuelven a vivir para recibir su destrucción final</a:t>
            </a:r>
            <a:r>
              <a:rPr lang="es-CO" b="1" dirty="0">
                <a:solidFill>
                  <a:srgbClr val="FF0000"/>
                </a:solidFill>
              </a:rPr>
              <a:t>, </a:t>
            </a:r>
            <a:r>
              <a:rPr lang="es-CO" b="1" dirty="0" smtClean="0">
                <a:solidFill>
                  <a:srgbClr val="FF0000"/>
                </a:solidFill>
              </a:rPr>
              <a:t>Lea (Zac.14:4; Apoc.20:5-10,12-15</a:t>
            </a:r>
            <a:r>
              <a:rPr lang="es-CO" b="1" dirty="0">
                <a:solidFill>
                  <a:srgbClr val="FF0000"/>
                </a:solidFill>
              </a:rPr>
              <a:t>).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772816"/>
            <a:ext cx="3024336"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83" y="1772816"/>
            <a:ext cx="2577725"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4653434"/>
            <a:ext cx="3024336" cy="2087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244367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randombar(horizontal)">
                                      <p:cBhvr>
                                        <p:cTn id="10" dur="500"/>
                                        <p:tgtEl>
                                          <p:spTgt spid="11266"/>
                                        </p:tgtEl>
                                      </p:cBhvr>
                                    </p:animEffect>
                                  </p:childTnLst>
                                </p:cTn>
                              </p:par>
                              <p:par>
                                <p:cTn id="11" presetID="14" presetClass="entr" presetSubtype="10" fill="hold" nodeType="withEffect">
                                  <p:stCondLst>
                                    <p:cond delay="0"/>
                                  </p:stCondLst>
                                  <p:childTnLst>
                                    <p:set>
                                      <p:cBhvr>
                                        <p:cTn id="12" dur="1" fill="hold">
                                          <p:stCondLst>
                                            <p:cond delay="0"/>
                                          </p:stCondLst>
                                        </p:cTn>
                                        <p:tgtEl>
                                          <p:spTgt spid="11267"/>
                                        </p:tgtEl>
                                        <p:attrNameLst>
                                          <p:attrName>style.visibility</p:attrName>
                                        </p:attrNameLst>
                                      </p:cBhvr>
                                      <p:to>
                                        <p:strVal val="visible"/>
                                      </p:to>
                                    </p:set>
                                    <p:animEffect transition="in" filter="randombar(horizontal)">
                                      <p:cBhvr>
                                        <p:cTn id="13"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864096"/>
          </a:xfrm>
        </p:spPr>
        <p:txBody>
          <a:bodyPr>
            <a:normAutofit/>
          </a:bodyPr>
          <a:lstStyle/>
          <a:p>
            <a:pPr marL="0" indent="0" algn="ctr">
              <a:buNone/>
            </a:pPr>
            <a:r>
              <a:rPr lang="es-CO" sz="2000" dirty="0"/>
              <a:t>¿Recuerdan </a:t>
            </a:r>
            <a:r>
              <a:rPr lang="es-CO" sz="2000" b="1" dirty="0" smtClean="0">
                <a:solidFill>
                  <a:srgbClr val="FF0000"/>
                </a:solidFill>
              </a:rPr>
              <a:t>Ecle.1:9  </a:t>
            </a:r>
            <a:r>
              <a:rPr lang="es-CO" sz="2000" dirty="0" smtClean="0"/>
              <a:t>? </a:t>
            </a:r>
            <a:r>
              <a:rPr lang="es-CO" sz="2000" b="1" dirty="0"/>
              <a:t>Qué es lo que fue? Lo mismo que será. ¿Qué es lo que ha sido hecho? Lo mismo que se hará; y nada hay nuevo debajo del sol</a:t>
            </a:r>
            <a:r>
              <a:rPr lang="es-CO" sz="2000" dirty="0" smtClean="0"/>
              <a:t>.</a:t>
            </a:r>
            <a:endParaRPr lang="es-CO" sz="2000" dirty="0"/>
          </a:p>
        </p:txBody>
      </p:sp>
      <p:sp>
        <p:nvSpPr>
          <p:cNvPr id="4" name="3 Rectángulo"/>
          <p:cNvSpPr/>
          <p:nvPr/>
        </p:nvSpPr>
        <p:spPr>
          <a:xfrm>
            <a:off x="3995936" y="1340768"/>
            <a:ext cx="4572000" cy="2554545"/>
          </a:xfrm>
          <a:prstGeom prst="rect">
            <a:avLst/>
          </a:prstGeom>
        </p:spPr>
        <p:txBody>
          <a:bodyPr>
            <a:spAutoFit/>
          </a:bodyPr>
          <a:lstStyle/>
          <a:p>
            <a:r>
              <a:rPr lang="es-CO" sz="2000" dirty="0" smtClean="0"/>
              <a:t>Lean </a:t>
            </a:r>
            <a:r>
              <a:rPr lang="es-CO" sz="2000" dirty="0" smtClean="0">
                <a:solidFill>
                  <a:srgbClr val="FF0000"/>
                </a:solidFill>
              </a:rPr>
              <a:t>2Ped. 3:9-12. </a:t>
            </a:r>
            <a:r>
              <a:rPr lang="es-CO" sz="2000" dirty="0" smtClean="0"/>
              <a:t>Una </a:t>
            </a:r>
            <a:r>
              <a:rPr lang="es-CO" sz="2000" dirty="0"/>
              <a:t>ves que se terminen de quemar Satanás, la Bestia, el falso profeta, la muerte y los impíos para siempre </a:t>
            </a:r>
            <a:r>
              <a:rPr lang="es-CO" sz="2000" b="1" dirty="0">
                <a:solidFill>
                  <a:srgbClr val="FF0000"/>
                </a:solidFill>
              </a:rPr>
              <a:t>(</a:t>
            </a:r>
            <a:r>
              <a:rPr lang="es-CO" sz="2000" b="1" dirty="0" smtClean="0">
                <a:solidFill>
                  <a:srgbClr val="FF0000"/>
                </a:solidFill>
              </a:rPr>
              <a:t>Apoc.20:10,15). </a:t>
            </a:r>
            <a:r>
              <a:rPr lang="es-CO" sz="2000" dirty="0" smtClean="0"/>
              <a:t>Este </a:t>
            </a:r>
            <a:r>
              <a:rPr lang="es-CO" sz="2000" dirty="0"/>
              <a:t>lago de fuego es la superficie de la tierra que se convertirá en un mar de llamas que consume a los impíos y </a:t>
            </a:r>
            <a:r>
              <a:rPr lang="es-CO" sz="2000" dirty="0" smtClean="0"/>
              <a:t>a la vez purifica </a:t>
            </a:r>
            <a:r>
              <a:rPr lang="es-CO" sz="2000" dirty="0"/>
              <a:t>la tierra</a:t>
            </a:r>
            <a:r>
              <a:rPr lang="es-CO" sz="2000" dirty="0" smtClean="0"/>
              <a: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717032"/>
            <a:ext cx="3888554" cy="3065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55576" y="4509120"/>
            <a:ext cx="4032448" cy="2246769"/>
          </a:xfrm>
          <a:prstGeom prst="rect">
            <a:avLst/>
          </a:prstGeom>
        </p:spPr>
        <p:txBody>
          <a:bodyPr wrap="square">
            <a:spAutoFit/>
          </a:bodyPr>
          <a:lstStyle/>
          <a:p>
            <a:r>
              <a:rPr lang="es-CO" sz="2000" dirty="0"/>
              <a:t>Luego se repite </a:t>
            </a:r>
            <a:r>
              <a:rPr lang="es-CO" sz="2000" b="1" dirty="0">
                <a:solidFill>
                  <a:srgbClr val="FF0000"/>
                </a:solidFill>
              </a:rPr>
              <a:t>Gén.1:3-2:3</a:t>
            </a:r>
            <a:r>
              <a:rPr lang="es-CO" sz="2000" dirty="0"/>
              <a:t>. </a:t>
            </a:r>
            <a:endParaRPr lang="es-CO" sz="2000" dirty="0" smtClean="0"/>
          </a:p>
          <a:p>
            <a:r>
              <a:rPr lang="es-CO" sz="2000" dirty="0" smtClean="0"/>
              <a:t>pero </a:t>
            </a:r>
            <a:r>
              <a:rPr lang="es-CO" sz="2000" dirty="0"/>
              <a:t>esta vez con mayor esplendor. </a:t>
            </a:r>
          </a:p>
          <a:p>
            <a:r>
              <a:rPr lang="es-CO" sz="2000" b="1" dirty="0">
                <a:solidFill>
                  <a:srgbClr val="FF0000"/>
                </a:solidFill>
              </a:rPr>
              <a:t>Apoc.21: </a:t>
            </a:r>
            <a:r>
              <a:rPr lang="es-CO" sz="2000" b="1" dirty="0" smtClean="0">
                <a:solidFill>
                  <a:srgbClr val="FF0000"/>
                </a:solidFill>
              </a:rPr>
              <a:t>1-5 </a:t>
            </a:r>
            <a:r>
              <a:rPr lang="es-CO" sz="2000" b="1" dirty="0" smtClean="0"/>
              <a:t>dice:</a:t>
            </a:r>
            <a:r>
              <a:rPr lang="es-CO" sz="2000" b="1" dirty="0" smtClean="0">
                <a:solidFill>
                  <a:srgbClr val="FF0000"/>
                </a:solidFill>
              </a:rPr>
              <a:t> </a:t>
            </a:r>
            <a:r>
              <a:rPr lang="es-CO" sz="2000" dirty="0" smtClean="0"/>
              <a:t> </a:t>
            </a:r>
            <a:r>
              <a:rPr lang="es-CO" sz="2000" b="1" dirty="0"/>
              <a:t>Entonces vi un cielo nuevo y una tierra nueva, porque el primer cielo y la primera tierra habían pasado y el mar ya no existía más.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340769"/>
            <a:ext cx="2880320" cy="2559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69930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Autofit/>
          </a:bodyPr>
          <a:lstStyle/>
          <a:p>
            <a:pPr marL="0" indent="0">
              <a:buNone/>
            </a:pPr>
            <a:endParaRPr lang="es-CO" sz="2000" b="1" dirty="0" smtClean="0">
              <a:latin typeface="Agency FB" pitchFamily="34" charset="0"/>
            </a:endParaRPr>
          </a:p>
          <a:p>
            <a:pPr marL="0" indent="0">
              <a:buNone/>
            </a:pPr>
            <a:r>
              <a:rPr lang="es-CO" sz="2000" b="1" dirty="0" smtClean="0">
                <a:latin typeface="Agency FB" pitchFamily="34" charset="0"/>
              </a:rPr>
              <a:t>2 Yo</a:t>
            </a:r>
            <a:r>
              <a:rPr lang="es-CO" sz="2000" b="1" dirty="0">
                <a:latin typeface="Agency FB" pitchFamily="34" charset="0"/>
              </a:rPr>
              <a:t>, Juan, vi la santa ciudad</a:t>
            </a:r>
            <a:r>
              <a:rPr lang="es-CO" sz="2000" b="1" dirty="0" smtClean="0">
                <a:latin typeface="Agency FB" pitchFamily="34" charset="0"/>
              </a:rPr>
              <a:t>, </a:t>
            </a:r>
            <a:r>
              <a:rPr lang="es-CO" sz="2000" b="1" dirty="0">
                <a:latin typeface="Agency FB" pitchFamily="34" charset="0"/>
              </a:rPr>
              <a:t>la nueva Jerusalén</a:t>
            </a:r>
            <a:r>
              <a:rPr lang="es-CO" sz="2000" b="1" dirty="0" smtClean="0">
                <a:latin typeface="Agency FB" pitchFamily="34" charset="0"/>
              </a:rPr>
              <a:t>, </a:t>
            </a:r>
            <a:r>
              <a:rPr lang="es-CO" sz="2000" b="1" dirty="0">
                <a:latin typeface="Agency FB" pitchFamily="34" charset="0"/>
              </a:rPr>
              <a:t>descender del cielo, de parte de Dios, ataviada como una esposa hermoseada para su </a:t>
            </a:r>
            <a:r>
              <a:rPr lang="es-CO" sz="2000" b="1" dirty="0" smtClean="0">
                <a:latin typeface="Agency FB" pitchFamily="34" charset="0"/>
              </a:rPr>
              <a:t>esposo. </a:t>
            </a:r>
            <a:r>
              <a:rPr lang="es-CO" sz="2000" b="1" dirty="0">
                <a:latin typeface="Agency FB" pitchFamily="34" charset="0"/>
              </a:rPr>
              <a:t>3 Y oí una gran voz del cielo, que decía: "El tabernáculo de Dios está ahora con los hombres</a:t>
            </a:r>
            <a:r>
              <a:rPr lang="es-CO" sz="2000" b="1" dirty="0" smtClean="0">
                <a:latin typeface="Agency FB" pitchFamily="34" charset="0"/>
              </a:rPr>
              <a:t>. </a:t>
            </a:r>
            <a:r>
              <a:rPr lang="es-CO" sz="2000" b="1" dirty="0">
                <a:latin typeface="Agency FB" pitchFamily="34" charset="0"/>
              </a:rPr>
              <a:t>Él morará con ellos, ellos serán su pueblo y Dios mismo estará con ellos como su </a:t>
            </a:r>
            <a:r>
              <a:rPr lang="es-CO" sz="2000" b="1" dirty="0" smtClean="0">
                <a:latin typeface="Agency FB" pitchFamily="34" charset="0"/>
              </a:rPr>
              <a:t>Dios. 4 </a:t>
            </a:r>
            <a:r>
              <a:rPr lang="es-CO" sz="2000" b="1" dirty="0">
                <a:latin typeface="Agency FB" pitchFamily="34" charset="0"/>
              </a:rPr>
              <a:t>Enjugará Dios toda lágrima de los ojos de ellos</a:t>
            </a:r>
            <a:r>
              <a:rPr lang="es-CO" sz="2000" b="1" dirty="0" smtClean="0">
                <a:latin typeface="Agency FB" pitchFamily="34" charset="0"/>
              </a:rPr>
              <a:t>; </a:t>
            </a:r>
            <a:r>
              <a:rPr lang="es-CO" sz="2000" b="1" dirty="0">
                <a:latin typeface="Agency FB" pitchFamily="34" charset="0"/>
              </a:rPr>
              <a:t>y ya no habrá más muerte</a:t>
            </a:r>
            <a:r>
              <a:rPr lang="es-CO" sz="2000" b="1" dirty="0" smtClean="0">
                <a:latin typeface="Agency FB" pitchFamily="34" charset="0"/>
              </a:rPr>
              <a:t>, </a:t>
            </a:r>
            <a:r>
              <a:rPr lang="es-CO" sz="2000" b="1" dirty="0">
                <a:latin typeface="Agency FB" pitchFamily="34" charset="0"/>
              </a:rPr>
              <a:t>ni habrá más llanto ni clamor ni dolor</a:t>
            </a:r>
            <a:r>
              <a:rPr lang="es-CO" sz="2000" b="1" dirty="0" smtClean="0">
                <a:latin typeface="Agency FB" pitchFamily="34" charset="0"/>
              </a:rPr>
              <a:t>, </a:t>
            </a:r>
            <a:r>
              <a:rPr lang="es-CO" sz="2000" b="1" dirty="0">
                <a:latin typeface="Agency FB" pitchFamily="34" charset="0"/>
              </a:rPr>
              <a:t>porque las primeras cosas ya pasaron". </a:t>
            </a:r>
            <a:r>
              <a:rPr lang="es-CO" sz="2000" b="1" dirty="0" smtClean="0">
                <a:latin typeface="Agency FB" pitchFamily="34" charset="0"/>
              </a:rPr>
              <a:t>5 </a:t>
            </a:r>
            <a:r>
              <a:rPr lang="es-CO" sz="2000" b="1" dirty="0">
                <a:latin typeface="Agency FB" pitchFamily="34" charset="0"/>
              </a:rPr>
              <a:t>El que estaba sentado en el trono dijo: "</a:t>
            </a:r>
            <a:r>
              <a:rPr lang="es-CO" sz="2000" b="1" u="sng" dirty="0">
                <a:latin typeface="Agency FB" pitchFamily="34" charset="0"/>
              </a:rPr>
              <a:t>Yo </a:t>
            </a:r>
            <a:r>
              <a:rPr lang="es-CO" sz="2000" b="1" u="sng" dirty="0" smtClean="0">
                <a:latin typeface="Agency FB" pitchFamily="34" charset="0"/>
              </a:rPr>
              <a:t>hago </a:t>
            </a:r>
            <a:r>
              <a:rPr lang="es-CO" sz="2000" b="1" u="sng" dirty="0">
                <a:latin typeface="Agency FB" pitchFamily="34" charset="0"/>
              </a:rPr>
              <a:t>nuevas todas las cosas</a:t>
            </a:r>
            <a:r>
              <a:rPr lang="es-CO" sz="2000" b="1" dirty="0">
                <a:latin typeface="Agency FB" pitchFamily="34" charset="0"/>
              </a:rPr>
              <a:t>". Me dijo: "Escribe, porque estas palabras son fieles y verdaderas</a:t>
            </a:r>
            <a:r>
              <a:rPr lang="es-CO" sz="2000" dirty="0" smtClean="0"/>
              <a:t>". </a:t>
            </a:r>
          </a:p>
          <a:p>
            <a:pPr marL="400050" lvl="1" indent="0">
              <a:buNone/>
            </a:pPr>
            <a:r>
              <a:rPr lang="es-CO" sz="2000" dirty="0" smtClean="0"/>
              <a:t>De acuerdo a </a:t>
            </a:r>
            <a:r>
              <a:rPr lang="es-CO" sz="2000" b="1" dirty="0" smtClean="0">
                <a:solidFill>
                  <a:srgbClr val="FF0000"/>
                </a:solidFill>
              </a:rPr>
              <a:t>Isaías 66: 22,23</a:t>
            </a:r>
            <a:r>
              <a:rPr lang="es-CO" sz="2000" dirty="0" smtClean="0"/>
              <a:t>, </a:t>
            </a:r>
            <a:r>
              <a:rPr lang="es-CO" sz="2000" dirty="0"/>
              <a:t>que dice:  "</a:t>
            </a:r>
            <a:r>
              <a:rPr lang="es-CO" sz="2000" b="1" dirty="0"/>
              <a:t>Porque como los cielos nuevos </a:t>
            </a:r>
            <a:r>
              <a:rPr lang="es-CO" sz="2000" b="1" dirty="0" smtClean="0"/>
              <a:t> </a:t>
            </a:r>
            <a:r>
              <a:rPr lang="es-CO" sz="2000" b="1" dirty="0"/>
              <a:t>y la nueva </a:t>
            </a:r>
            <a:r>
              <a:rPr lang="es-CO" sz="2000" b="1" dirty="0" smtClean="0"/>
              <a:t>tierra </a:t>
            </a:r>
            <a:r>
              <a:rPr lang="es-CO" sz="2000" b="1" dirty="0"/>
              <a:t>que yo </a:t>
            </a:r>
            <a:r>
              <a:rPr lang="es-CO" sz="2000" b="1" dirty="0" smtClean="0"/>
              <a:t>hago </a:t>
            </a:r>
            <a:r>
              <a:rPr lang="es-CO" sz="2000" b="1" dirty="0"/>
              <a:t>permanecerán delante de mí", </a:t>
            </a:r>
            <a:r>
              <a:rPr lang="es-CO" sz="2000" b="1" dirty="0" smtClean="0"/>
              <a:t>dice </a:t>
            </a:r>
            <a:r>
              <a:rPr lang="es-CO" sz="2000" b="1" dirty="0"/>
              <a:t>Jehová, </a:t>
            </a:r>
            <a:r>
              <a:rPr lang="es-CO" sz="2000" b="1" dirty="0" smtClean="0"/>
              <a:t>"</a:t>
            </a:r>
            <a:r>
              <a:rPr lang="es-CO" sz="2000" b="1" dirty="0"/>
              <a:t>así permanecerá </a:t>
            </a:r>
            <a:r>
              <a:rPr lang="es-CO" sz="2000" b="1" dirty="0" smtClean="0"/>
              <a:t>vuestra </a:t>
            </a:r>
            <a:r>
              <a:rPr lang="es-CO" sz="2000" b="1" dirty="0"/>
              <a:t>descendencia y vuestro </a:t>
            </a:r>
            <a:r>
              <a:rPr lang="es-CO" sz="2000" b="1" dirty="0" smtClean="0"/>
              <a:t>nombre. "</a:t>
            </a:r>
            <a:r>
              <a:rPr lang="es-CO" sz="2000" b="1" u="sng" dirty="0" smtClean="0"/>
              <a:t>Y </a:t>
            </a:r>
            <a:r>
              <a:rPr lang="es-CO" sz="2000" b="1" u="sng" dirty="0"/>
              <a:t>de mes en mes</a:t>
            </a:r>
            <a:r>
              <a:rPr lang="es-CO" sz="2000" b="1" u="sng" dirty="0" smtClean="0"/>
              <a:t>, y </a:t>
            </a:r>
            <a:r>
              <a:rPr lang="es-CO" sz="2000" b="1" u="sng" dirty="0"/>
              <a:t>de sábado en sábado, </a:t>
            </a:r>
            <a:r>
              <a:rPr lang="es-CO" sz="2000" b="1" u="sng" dirty="0" smtClean="0"/>
              <a:t>vendrán </a:t>
            </a:r>
            <a:r>
              <a:rPr lang="es-CO" sz="2000" b="1" u="sng" dirty="0"/>
              <a:t>todos a adorar delante de mí</a:t>
            </a:r>
            <a:r>
              <a:rPr lang="es-CO" sz="2000" b="1" dirty="0"/>
              <a:t>", </a:t>
            </a:r>
            <a:r>
              <a:rPr lang="es-CO" sz="2000" b="1" dirty="0" smtClean="0"/>
              <a:t>dice Jehová</a:t>
            </a:r>
            <a:r>
              <a:rPr lang="es-CO" sz="2000" dirty="0" smtClean="0"/>
              <a:t>. </a:t>
            </a:r>
            <a:endParaRPr lang="es-CO" sz="2000" dirty="0"/>
          </a:p>
          <a:p>
            <a:pPr marL="0" indent="0">
              <a:buNone/>
            </a:pPr>
            <a:r>
              <a:rPr lang="es-CO" sz="2000" dirty="0" smtClean="0"/>
              <a:t>Como te darás cuenta, el Señor trazó el plan redentor del hombre desde la misma creación, los seis mil años de pecado están representados por los seis días de la creación, </a:t>
            </a:r>
            <a:r>
              <a:rPr lang="es-CO" sz="2000" dirty="0"/>
              <a:t>e</a:t>
            </a:r>
            <a:r>
              <a:rPr lang="es-CO" sz="2000" dirty="0" smtClean="0"/>
              <a:t>l sábado representa el milenio, en cuyo final Dios purificará la tierra eliminando el pecado y con el a los pecadores que no quisieron acogerse al plan de salvación trazado por el Creador, Cristo Jesús. ,</a:t>
            </a:r>
          </a:p>
        </p:txBody>
      </p:sp>
    </p:spTree>
    <p:extLst>
      <p:ext uri="{BB962C8B-B14F-4D97-AF65-F5344CB8AC3E}">
        <p14:creationId xmlns:p14="http://schemas.microsoft.com/office/powerpoint/2010/main" val="17823977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Autofit/>
          </a:bodyPr>
          <a:lstStyle/>
          <a:p>
            <a:pPr marL="0" indent="0">
              <a:buNone/>
            </a:pPr>
            <a:r>
              <a:rPr lang="es-CO" sz="2000" dirty="0" smtClean="0"/>
              <a:t>Después </a:t>
            </a:r>
            <a:r>
              <a:rPr lang="es-CO" sz="2000" dirty="0"/>
              <a:t>del cual </a:t>
            </a:r>
            <a:r>
              <a:rPr lang="es-CO" sz="2000" dirty="0" smtClean="0"/>
              <a:t>Dios traerá </a:t>
            </a:r>
            <a:r>
              <a:rPr lang="es-CO" sz="2000" dirty="0"/>
              <a:t>todas las cosas a </a:t>
            </a:r>
            <a:r>
              <a:rPr lang="es-CO" sz="2000" dirty="0" smtClean="0"/>
              <a:t>su perfección original como dice </a:t>
            </a:r>
            <a:r>
              <a:rPr lang="es-CO" sz="2000" b="1" dirty="0" smtClean="0">
                <a:solidFill>
                  <a:srgbClr val="FF0000"/>
                </a:solidFill>
              </a:rPr>
              <a:t>Gén,1:31</a:t>
            </a:r>
            <a:r>
              <a:rPr lang="es-CO" sz="2000" dirty="0" smtClean="0"/>
              <a:t>. </a:t>
            </a:r>
            <a:r>
              <a:rPr lang="es-CO" sz="2000" b="1" dirty="0"/>
              <a:t>Y vio Dios todo cuanto había hecho, y era bueno en gran </a:t>
            </a:r>
            <a:r>
              <a:rPr lang="es-CO" sz="2000" b="1" dirty="0" smtClean="0"/>
              <a:t>manera.</a:t>
            </a:r>
          </a:p>
          <a:p>
            <a:pPr marL="400050" lvl="1" indent="0">
              <a:buNone/>
            </a:pPr>
            <a:r>
              <a:rPr lang="es-CO" sz="2000" dirty="0" smtClean="0"/>
              <a:t>Como vimos anteriormente, </a:t>
            </a:r>
            <a:r>
              <a:rPr lang="es-CO" sz="2000" dirty="0"/>
              <a:t>el primer versículo </a:t>
            </a:r>
            <a:r>
              <a:rPr lang="es-CO" sz="2000" dirty="0" smtClean="0"/>
              <a:t>de Génesis capitulo uno está </a:t>
            </a:r>
            <a:r>
              <a:rPr lang="es-CO" sz="2000" dirty="0"/>
              <a:t>compuesto por siete palabras equivalentes a los días de la creación. </a:t>
            </a:r>
            <a:r>
              <a:rPr lang="es-CO" sz="2000" dirty="0" smtClean="0"/>
              <a:t>Y según el </a:t>
            </a:r>
            <a:r>
              <a:rPr lang="es-CO" sz="2000" b="1" dirty="0" smtClean="0">
                <a:solidFill>
                  <a:srgbClr val="FF0000"/>
                </a:solidFill>
              </a:rPr>
              <a:t>Conflicto de los Siglos pagina 375 párrafo 3</a:t>
            </a:r>
            <a:r>
              <a:rPr lang="es-CO" sz="2000" dirty="0"/>
              <a:t> </a:t>
            </a:r>
            <a:r>
              <a:rPr lang="es-CO" sz="2000" dirty="0" smtClean="0"/>
              <a:t>que dice: «</a:t>
            </a:r>
            <a:r>
              <a:rPr lang="es-CO" sz="2000" b="1" dirty="0" smtClean="0"/>
              <a:t>A la mitad de la semana haría cesar el sacrificio y la ofrenda</a:t>
            </a:r>
            <a:r>
              <a:rPr lang="es-CO" sz="2000" dirty="0" smtClean="0"/>
              <a:t>.» </a:t>
            </a:r>
            <a:r>
              <a:rPr lang="es-CO" sz="2000" b="1" u="sng" dirty="0" smtClean="0"/>
              <a:t>EN EL </a:t>
            </a:r>
            <a:r>
              <a:rPr lang="es-CO" sz="2000" b="1" u="sng" dirty="0" smtClean="0">
                <a:solidFill>
                  <a:srgbClr val="FF0000"/>
                </a:solidFill>
              </a:rPr>
              <a:t>AÑO 31 </a:t>
            </a:r>
            <a:r>
              <a:rPr lang="es-CO" sz="2000" b="1" u="sng" dirty="0" smtClean="0"/>
              <a:t>DE J. C.</a:t>
            </a:r>
            <a:r>
              <a:rPr lang="es-CO" sz="2000" b="1" dirty="0" smtClean="0"/>
              <a:t>, tres años y medio después de su bautismo, nuestro Señor fue crucificado. </a:t>
            </a:r>
            <a:r>
              <a:rPr lang="es-CO" sz="2000" b="1" u="sng" dirty="0" smtClean="0"/>
              <a:t>CON EL GRAN SACRIFICIO EN EL CALVARIO, TERMINÓ AQUEL SISTEMA DE OFRENDAS QUE DURANTE </a:t>
            </a:r>
            <a:r>
              <a:rPr lang="es-CO" sz="2000" b="1" u="sng" dirty="0" smtClean="0">
                <a:solidFill>
                  <a:srgbClr val="FF0000"/>
                </a:solidFill>
              </a:rPr>
              <a:t>CUATRO MIL AÑOS </a:t>
            </a:r>
            <a:r>
              <a:rPr lang="es-CO" sz="2000" b="1" u="sng" dirty="0" smtClean="0"/>
              <a:t>HABÍA PREFIGURADO AL CORDERO DE DIOS</a:t>
            </a:r>
            <a:r>
              <a:rPr lang="es-CO" sz="2000" b="1" dirty="0" smtClean="0"/>
              <a:t>. El tipo se encontró con el anti tipo, y todos los sacrificios y oblaciones del sistema ceremonial debían cesar</a:t>
            </a:r>
            <a:r>
              <a:rPr lang="es-CO" sz="2000" dirty="0" smtClean="0"/>
              <a:t>. </a:t>
            </a:r>
          </a:p>
          <a:p>
            <a:pPr marL="0" indent="0">
              <a:buNone/>
            </a:pPr>
            <a:r>
              <a:rPr lang="es-CO" sz="2400" dirty="0" smtClean="0"/>
              <a:t>Allí dice que desde </a:t>
            </a:r>
            <a:r>
              <a:rPr lang="es-CO" sz="2400" dirty="0"/>
              <a:t>el pecado de Adán hasta la muerte del Mesías pasaron </a:t>
            </a:r>
            <a:r>
              <a:rPr lang="es-CO" sz="2400" dirty="0">
                <a:solidFill>
                  <a:srgbClr val="FF0000"/>
                </a:solidFill>
              </a:rPr>
              <a:t>4.000 años</a:t>
            </a:r>
            <a:r>
              <a:rPr lang="es-CO" sz="2400" dirty="0"/>
              <a:t>, siguiendo esta lógica, cada palabra del primer versículo representa mil años, </a:t>
            </a:r>
            <a:r>
              <a:rPr lang="he-IL" sz="2400" dirty="0"/>
              <a:t>בראשׁית ברא אלהים </a:t>
            </a:r>
            <a:r>
              <a:rPr lang="he-IL" sz="2400" dirty="0">
                <a:solidFill>
                  <a:srgbClr val="FF0000"/>
                </a:solidFill>
              </a:rPr>
              <a:t>את</a:t>
            </a:r>
            <a:r>
              <a:rPr lang="he-IL" sz="2400" dirty="0"/>
              <a:t>  השׁמים ואת הארץ</a:t>
            </a:r>
            <a:r>
              <a:rPr lang="es-CO" sz="2400" dirty="0" smtClean="0"/>
              <a:t>la </a:t>
            </a:r>
            <a:r>
              <a:rPr lang="es-CO" sz="2400" dirty="0"/>
              <a:t>cuarta palabra hebrea del primer versículo de Génesis corresponde a la palabra hebrea </a:t>
            </a:r>
            <a:r>
              <a:rPr lang="he-IL" sz="2400" b="1" dirty="0" smtClean="0">
                <a:solidFill>
                  <a:srgbClr val="FF0000"/>
                </a:solidFill>
              </a:rPr>
              <a:t>את</a:t>
            </a:r>
            <a:r>
              <a:rPr lang="es-CO" sz="2400" dirty="0" smtClean="0"/>
              <a:t>, </a:t>
            </a:r>
            <a:r>
              <a:rPr lang="es-CO" sz="2400" dirty="0"/>
              <a:t>es decir al año 4.000 de la </a:t>
            </a:r>
            <a:r>
              <a:rPr lang="es-CO" sz="2400" dirty="0" smtClean="0"/>
              <a:t>historia del pecado.</a:t>
            </a:r>
            <a:endParaRPr lang="es-CO" sz="2400" dirty="0"/>
          </a:p>
        </p:txBody>
      </p:sp>
    </p:spTree>
    <p:extLst>
      <p:ext uri="{BB962C8B-B14F-4D97-AF65-F5344CB8AC3E}">
        <p14:creationId xmlns:p14="http://schemas.microsoft.com/office/powerpoint/2010/main" val="3062759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656184"/>
          </a:xfrm>
        </p:spPr>
        <p:txBody>
          <a:bodyPr>
            <a:normAutofit/>
          </a:bodyPr>
          <a:lstStyle/>
          <a:p>
            <a:pPr marL="0" indent="0" algn="ctr">
              <a:buNone/>
            </a:pPr>
            <a:r>
              <a:rPr lang="es-CO" sz="2000" dirty="0"/>
              <a:t>Estas letras hebreas corresponden a la primera y la última letra del alfabeto hebreo el </a:t>
            </a:r>
            <a:r>
              <a:rPr lang="es-CO" sz="2000" dirty="0">
                <a:solidFill>
                  <a:srgbClr val="FF0000"/>
                </a:solidFill>
              </a:rPr>
              <a:t>Alef</a:t>
            </a:r>
            <a:r>
              <a:rPr lang="es-CO" sz="2000" dirty="0"/>
              <a:t> y la </a:t>
            </a:r>
            <a:r>
              <a:rPr lang="es-CO" sz="2000" dirty="0">
                <a:solidFill>
                  <a:srgbClr val="FF0000"/>
                </a:solidFill>
              </a:rPr>
              <a:t>Tau</a:t>
            </a:r>
            <a:r>
              <a:rPr lang="es-CO" sz="2000" dirty="0"/>
              <a:t>, para el alfabeto griego, es equivalente al </a:t>
            </a:r>
            <a:r>
              <a:rPr lang="es-CO" sz="2000" b="1" dirty="0">
                <a:solidFill>
                  <a:srgbClr val="FF0000"/>
                </a:solidFill>
              </a:rPr>
              <a:t>Alfa</a:t>
            </a:r>
            <a:r>
              <a:rPr lang="es-CO" sz="2000" dirty="0"/>
              <a:t> y el </a:t>
            </a:r>
            <a:r>
              <a:rPr lang="es-CO" sz="2000" b="1" dirty="0">
                <a:solidFill>
                  <a:srgbClr val="FF0000"/>
                </a:solidFill>
              </a:rPr>
              <a:t>Omega</a:t>
            </a:r>
            <a:r>
              <a:rPr lang="es-CO" sz="2000" dirty="0"/>
              <a:t>. H</a:t>
            </a:r>
            <a:r>
              <a:rPr lang="es-CO" sz="2000" dirty="0" smtClean="0"/>
              <a:t>ablar </a:t>
            </a:r>
            <a:r>
              <a:rPr lang="es-CO" sz="2000" dirty="0"/>
              <a:t>del alfa y la omega </a:t>
            </a:r>
            <a:r>
              <a:rPr lang="es-CO" sz="2000" dirty="0" smtClean="0"/>
              <a:t>sabemos </a:t>
            </a:r>
            <a:r>
              <a:rPr lang="es-CO" sz="2000" dirty="0"/>
              <a:t>a que se </a:t>
            </a:r>
            <a:r>
              <a:rPr lang="es-CO" sz="2000" dirty="0" smtClean="0"/>
              <a:t>refiere, en </a:t>
            </a:r>
            <a:r>
              <a:rPr lang="es-CO" sz="2000" b="1" dirty="0">
                <a:solidFill>
                  <a:srgbClr val="FF0000"/>
                </a:solidFill>
              </a:rPr>
              <a:t>(Apocalipsis 1:8</a:t>
            </a:r>
            <a:r>
              <a:rPr lang="es-CO" sz="2000" b="1" dirty="0" smtClean="0">
                <a:solidFill>
                  <a:srgbClr val="FF0000"/>
                </a:solidFill>
              </a:rPr>
              <a:t>) </a:t>
            </a:r>
            <a:r>
              <a:rPr lang="es-CO" sz="2000" dirty="0" smtClean="0"/>
              <a:t>dice:  </a:t>
            </a:r>
            <a:r>
              <a:rPr lang="es-CO" sz="2000" dirty="0"/>
              <a:t>“</a:t>
            </a:r>
            <a:r>
              <a:rPr lang="es-CO" sz="2000" b="1" dirty="0"/>
              <a:t>Yo soy el Alfa y la Omega, principio y fin, dice el Señor, el que es y que era y que ha de venir, el Todopoderoso</a:t>
            </a:r>
            <a:r>
              <a:rPr lang="es-CO" sz="2000" dirty="0"/>
              <a:t>”. </a:t>
            </a:r>
            <a:endParaRPr lang="es-CO" sz="2000" dirty="0" smtClean="0"/>
          </a:p>
        </p:txBody>
      </p:sp>
      <p:sp>
        <p:nvSpPr>
          <p:cNvPr id="2" name="1 Rectángulo"/>
          <p:cNvSpPr/>
          <p:nvPr/>
        </p:nvSpPr>
        <p:spPr>
          <a:xfrm>
            <a:off x="2565698" y="2303189"/>
            <a:ext cx="4084612" cy="2308324"/>
          </a:xfrm>
          <a:prstGeom prst="rect">
            <a:avLst/>
          </a:prstGeom>
        </p:spPr>
        <p:txBody>
          <a:bodyPr wrap="square">
            <a:spAutoFit/>
          </a:bodyPr>
          <a:lstStyle/>
          <a:p>
            <a:pPr algn="ctr"/>
            <a:r>
              <a:rPr lang="es-CO" dirty="0"/>
              <a:t>Es el </a:t>
            </a:r>
            <a:r>
              <a:rPr lang="es-CO" dirty="0" smtClean="0"/>
              <a:t>primero </a:t>
            </a:r>
            <a:r>
              <a:rPr lang="es-CO" dirty="0"/>
              <a:t>y ultimo sacrificio realizado por el </a:t>
            </a:r>
            <a:r>
              <a:rPr lang="es-CO" dirty="0" smtClean="0"/>
              <a:t>pecado, al cumplirse los primeros 4000 de los 6000 años de pecado.  </a:t>
            </a:r>
          </a:p>
          <a:p>
            <a:pPr algn="ctr"/>
            <a:r>
              <a:rPr lang="es-CO" dirty="0" smtClean="0"/>
              <a:t>De esta manera se cumplió </a:t>
            </a:r>
            <a:r>
              <a:rPr lang="es-CO" b="1" dirty="0">
                <a:solidFill>
                  <a:srgbClr val="FF0000"/>
                </a:solidFill>
              </a:rPr>
              <a:t>Gén.3:15. </a:t>
            </a:r>
            <a:r>
              <a:rPr lang="es-CO" dirty="0"/>
              <a:t>Y enemistad pondré entre </a:t>
            </a:r>
            <a:r>
              <a:rPr lang="es-CO" dirty="0" smtClean="0"/>
              <a:t>ti </a:t>
            </a:r>
            <a:r>
              <a:rPr lang="es-CO" dirty="0"/>
              <a:t>y la mujer, y entre tu simiente y </a:t>
            </a:r>
            <a:r>
              <a:rPr lang="es-CO" b="1" u="sng" dirty="0"/>
              <a:t>su simiente</a:t>
            </a:r>
            <a:r>
              <a:rPr lang="es-CO" dirty="0"/>
              <a:t>; esta te herirá en la cabeza, y tú le herirás en el calcañar.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348880"/>
            <a:ext cx="2324100"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2348880"/>
            <a:ext cx="2241029"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19" y="4581128"/>
            <a:ext cx="8649741" cy="2246769"/>
          </a:xfrm>
          <a:prstGeom prst="rect">
            <a:avLst/>
          </a:prstGeom>
        </p:spPr>
        <p:txBody>
          <a:bodyPr wrap="square">
            <a:spAutoFit/>
          </a:bodyPr>
          <a:lstStyle/>
          <a:p>
            <a:pPr algn="ctr"/>
            <a:r>
              <a:rPr lang="es-CO" dirty="0"/>
              <a:t> </a:t>
            </a:r>
            <a:r>
              <a:rPr lang="es-CO" sz="2000" dirty="0"/>
              <a:t>La primera letra y la última del alfabeto griego; es como si dijéramos: “desde la A hasta la Z”.  La frase indica integridad, plenitud, y tiene el mismo significado que “el principio y el fin, el primero y el último” </a:t>
            </a:r>
            <a:r>
              <a:rPr lang="es-CO" sz="2000" dirty="0" smtClean="0"/>
              <a:t>de </a:t>
            </a:r>
            <a:r>
              <a:rPr lang="es-CO" sz="2000" b="1" dirty="0" smtClean="0">
                <a:solidFill>
                  <a:srgbClr val="FF0000"/>
                </a:solidFill>
              </a:rPr>
              <a:t>(Apoc.22:13</a:t>
            </a:r>
            <a:r>
              <a:rPr lang="es-CO" sz="2000" b="1" dirty="0">
                <a:solidFill>
                  <a:srgbClr val="FF0000"/>
                </a:solidFill>
              </a:rPr>
              <a:t>).  </a:t>
            </a:r>
            <a:r>
              <a:rPr lang="es-CO" sz="2000" dirty="0"/>
              <a:t>En este caso el que habla es “el Señor, el que es y que era y que ha de venir”, identificado como Dios el </a:t>
            </a:r>
            <a:r>
              <a:rPr lang="es-CO" sz="2000" dirty="0" smtClean="0"/>
              <a:t>Padre; </a:t>
            </a:r>
            <a:r>
              <a:rPr lang="es-CO" sz="2000" dirty="0"/>
              <a:t>sin embargo, en </a:t>
            </a:r>
            <a:r>
              <a:rPr lang="es-CO" sz="2000" b="1" dirty="0" smtClean="0">
                <a:solidFill>
                  <a:srgbClr val="FF0000"/>
                </a:solidFill>
              </a:rPr>
              <a:t>Apoc.1:11-18</a:t>
            </a:r>
            <a:r>
              <a:rPr lang="es-CO" sz="2000" dirty="0" smtClean="0"/>
              <a:t>  la </a:t>
            </a:r>
            <a:r>
              <a:rPr lang="es-CO" sz="2000" dirty="0"/>
              <a:t>expresión “el Alfa y la Omega” se identifica claramente con Cristo, quien también declara que es </a:t>
            </a:r>
            <a:r>
              <a:rPr lang="es-CO" sz="2000" dirty="0" smtClean="0"/>
              <a:t>«el </a:t>
            </a:r>
            <a:r>
              <a:rPr lang="es-CO" sz="2000" dirty="0"/>
              <a:t>primero y el </a:t>
            </a:r>
            <a:r>
              <a:rPr lang="es-CO" sz="2000" dirty="0" smtClean="0"/>
              <a:t>último»</a:t>
            </a:r>
            <a:endParaRPr lang="es-CO" sz="2000" dirty="0"/>
          </a:p>
        </p:txBody>
      </p:sp>
    </p:spTree>
    <p:extLst>
      <p:ext uri="{BB962C8B-B14F-4D97-AF65-F5344CB8AC3E}">
        <p14:creationId xmlns:p14="http://schemas.microsoft.com/office/powerpoint/2010/main" val="1272058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lnSpcReduction="10000"/>
          </a:bodyPr>
          <a:lstStyle/>
          <a:p>
            <a:pPr marL="0" indent="0">
              <a:buNone/>
            </a:pPr>
            <a:r>
              <a:rPr lang="es-CO" sz="2200" dirty="0" smtClean="0"/>
              <a:t>El </a:t>
            </a:r>
            <a:r>
              <a:rPr lang="es-CO" sz="2200" dirty="0"/>
              <a:t>profeta Zacarías también hace alusión al Mesías, “…</a:t>
            </a:r>
            <a:r>
              <a:rPr lang="es-CO" sz="2200" b="1" dirty="0"/>
              <a:t>y mirarán a mí </a:t>
            </a:r>
            <a:r>
              <a:rPr lang="es-CO" sz="2200" b="1" dirty="0" smtClean="0">
                <a:solidFill>
                  <a:srgbClr val="FF0000"/>
                </a:solidFill>
              </a:rPr>
              <a:t>(Alef </a:t>
            </a:r>
            <a:r>
              <a:rPr lang="es-CO" sz="2200" b="1" dirty="0"/>
              <a:t>y </a:t>
            </a:r>
            <a:r>
              <a:rPr lang="es-CO" sz="2200" b="1" dirty="0">
                <a:solidFill>
                  <a:srgbClr val="FF0000"/>
                </a:solidFill>
              </a:rPr>
              <a:t>Tau), </a:t>
            </a:r>
            <a:r>
              <a:rPr lang="es-CO" sz="2200" b="1" dirty="0"/>
              <a:t>a quien traspasaron, y llorarán como se llora por hijo unigénito, afligiéndose por él como quien se aflige por el primogénito</a:t>
            </a:r>
            <a:r>
              <a:rPr lang="es-CO" sz="2200" dirty="0"/>
              <a:t>”. </a:t>
            </a:r>
            <a:r>
              <a:rPr lang="es-CO" sz="2200" b="1" dirty="0">
                <a:solidFill>
                  <a:srgbClr val="FF0000"/>
                </a:solidFill>
              </a:rPr>
              <a:t>(Zacarías 12:10)</a:t>
            </a:r>
            <a:r>
              <a:rPr lang="es-CO" sz="2200" dirty="0"/>
              <a:t>. </a:t>
            </a:r>
            <a:endParaRPr lang="es-CO" sz="2200" dirty="0" smtClean="0"/>
          </a:p>
          <a:p>
            <a:pPr marL="0" indent="0">
              <a:buNone/>
            </a:pPr>
            <a:r>
              <a:rPr lang="he-IL" sz="2200" b="1" u="sng" dirty="0" smtClean="0"/>
              <a:t>את</a:t>
            </a:r>
            <a:r>
              <a:rPr lang="es-CO" sz="2200" dirty="0" smtClean="0"/>
              <a:t> </a:t>
            </a:r>
            <a:r>
              <a:rPr lang="es-CO" sz="2200" dirty="0"/>
              <a:t>es la cuarta palabra en </a:t>
            </a:r>
            <a:r>
              <a:rPr lang="es-CO" sz="2200" b="1" dirty="0">
                <a:solidFill>
                  <a:srgbClr val="FF0000"/>
                </a:solidFill>
              </a:rPr>
              <a:t>Génesis 1:1</a:t>
            </a:r>
            <a:r>
              <a:rPr lang="es-CO" sz="2200" dirty="0"/>
              <a:t>, </a:t>
            </a:r>
            <a:r>
              <a:rPr lang="es-CO" sz="2200" dirty="0" smtClean="0"/>
              <a:t>para </a:t>
            </a:r>
            <a:r>
              <a:rPr lang="es-CO" sz="2200" dirty="0"/>
              <a:t>los Judíos, </a:t>
            </a:r>
            <a:r>
              <a:rPr lang="es-CO" sz="2200" dirty="0" smtClean="0"/>
              <a:t>como </a:t>
            </a:r>
            <a:r>
              <a:rPr lang="es-CO" sz="2200" dirty="0"/>
              <a:t>para nosotros el </a:t>
            </a:r>
            <a:r>
              <a:rPr lang="es-CO" sz="2200" b="1" u="sng" dirty="0"/>
              <a:t>Alfa</a:t>
            </a:r>
            <a:r>
              <a:rPr lang="es-CO" sz="2200" dirty="0"/>
              <a:t> y el </a:t>
            </a:r>
            <a:r>
              <a:rPr lang="es-CO" sz="2200" b="1" u="sng" dirty="0"/>
              <a:t>Omega</a:t>
            </a:r>
            <a:r>
              <a:rPr lang="es-CO" sz="2200" dirty="0"/>
              <a:t>, </a:t>
            </a:r>
            <a:r>
              <a:rPr lang="es-CO" sz="2200" dirty="0" smtClean="0"/>
              <a:t>estas dos expresiones nos hablan </a:t>
            </a:r>
            <a:r>
              <a:rPr lang="es-CO" sz="2200" dirty="0"/>
              <a:t>del Mesías, en el cuarto día de la creación Dios creó el Sol, el profeta Malaquías </a:t>
            </a:r>
            <a:r>
              <a:rPr lang="es-CO" sz="2200" dirty="0" smtClean="0"/>
              <a:t>hablando 425 años a.C. dice </a:t>
            </a:r>
            <a:r>
              <a:rPr lang="es-CO" sz="2200" dirty="0"/>
              <a:t>respecto de esto “</a:t>
            </a:r>
            <a:r>
              <a:rPr lang="es-CO" sz="2200" b="1" dirty="0"/>
              <a:t>Mas a vosotros los que teméis mi nombre, nacerá el Sol de justicia, y en sus alas traerá salvación; y saldréis, y saltaréis como becerros de la manada</a:t>
            </a:r>
            <a:r>
              <a:rPr lang="es-CO" sz="2200" dirty="0"/>
              <a:t>”. </a:t>
            </a:r>
            <a:r>
              <a:rPr lang="es-CO" sz="2200" b="1" dirty="0">
                <a:solidFill>
                  <a:srgbClr val="FF0000"/>
                </a:solidFill>
              </a:rPr>
              <a:t>(Malaquías 4:2), </a:t>
            </a:r>
            <a:r>
              <a:rPr lang="es-CO" sz="2200" dirty="0"/>
              <a:t>el profeta estaba profetizando aquí la venida del Mesías, “</a:t>
            </a:r>
            <a:r>
              <a:rPr lang="es-CO" sz="2200" b="1" dirty="0"/>
              <a:t>Nacerá el Sol de Justicia y en sus alas traerá salvación</a:t>
            </a:r>
            <a:r>
              <a:rPr lang="es-CO" sz="2200" dirty="0"/>
              <a:t>” </a:t>
            </a:r>
            <a:endParaRPr lang="es-CO" sz="2200" dirty="0" smtClean="0"/>
          </a:p>
          <a:p>
            <a:pPr marL="0" indent="0">
              <a:buNone/>
            </a:pPr>
            <a:endParaRPr lang="es-CO" sz="2600" dirty="0" smtClean="0"/>
          </a:p>
          <a:p>
            <a:pPr marL="400050" lvl="1" indent="0">
              <a:buNone/>
            </a:pPr>
            <a:r>
              <a:rPr lang="es-CO" sz="2000" dirty="0" smtClean="0"/>
              <a:t>Es interesante notar que desde la creación de Adán asta el nacimiento del Mesías transcurrieron 4000 años, así como desde el pecado de Adán hasta la muerte del Mesías también transcurrieron 4000 años, vea el tema «cuantos años permaneció Adán en santidad» N° 184.</a:t>
            </a:r>
          </a:p>
          <a:p>
            <a:pPr marL="0" indent="0">
              <a:buNone/>
            </a:pPr>
            <a:endParaRPr lang="es-CO" sz="3600" dirty="0" smtClean="0"/>
          </a:p>
          <a:p>
            <a:endParaRPr lang="es-CO" dirty="0"/>
          </a:p>
        </p:txBody>
      </p:sp>
    </p:spTree>
    <p:extLst>
      <p:ext uri="{BB962C8B-B14F-4D97-AF65-F5344CB8AC3E}">
        <p14:creationId xmlns:p14="http://schemas.microsoft.com/office/powerpoint/2010/main" val="605405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2274823" y="1614301"/>
            <a:ext cx="4608512" cy="748283"/>
          </a:xfrm>
        </p:spPr>
        <p:txBody>
          <a:bodyPr>
            <a:noAutofit/>
          </a:bodyPr>
          <a:lstStyle/>
          <a:p>
            <a:pPr marL="0" indent="0" algn="ctr">
              <a:buNone/>
            </a:pPr>
            <a:r>
              <a:rPr lang="es-CO" sz="2000" b="1" dirty="0" smtClean="0"/>
              <a:t>Desde la creación de Adán hasta el nacimiento del Mecías 4000 años.</a:t>
            </a:r>
            <a:endParaRPr lang="es-CO" sz="2000" b="1"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2425" y="1124744"/>
            <a:ext cx="2016224"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65" y="1123950"/>
            <a:ext cx="2116071" cy="1728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2195735" y="2492896"/>
            <a:ext cx="4766689"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4581128"/>
            <a:ext cx="1944215"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62424" y="4581127"/>
            <a:ext cx="2016225" cy="1656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lecha derecha"/>
          <p:cNvSpPr/>
          <p:nvPr/>
        </p:nvSpPr>
        <p:spPr>
          <a:xfrm>
            <a:off x="2195736" y="5776169"/>
            <a:ext cx="4766689"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6 Rectángulo"/>
          <p:cNvSpPr/>
          <p:nvPr/>
        </p:nvSpPr>
        <p:spPr>
          <a:xfrm>
            <a:off x="2293080" y="5126713"/>
            <a:ext cx="4572000" cy="707886"/>
          </a:xfrm>
          <a:prstGeom prst="rect">
            <a:avLst/>
          </a:prstGeom>
        </p:spPr>
        <p:txBody>
          <a:bodyPr>
            <a:spAutoFit/>
          </a:bodyPr>
          <a:lstStyle/>
          <a:p>
            <a:pPr algn="ctr"/>
            <a:r>
              <a:rPr lang="es-CO" sz="2000" b="1" dirty="0"/>
              <a:t>Desde que Adán pecó hasta la muerte del Mecías 4000 años.</a:t>
            </a:r>
          </a:p>
        </p:txBody>
      </p:sp>
      <p:sp>
        <p:nvSpPr>
          <p:cNvPr id="10" name="9 Flecha arriba y abajo"/>
          <p:cNvSpPr/>
          <p:nvPr/>
        </p:nvSpPr>
        <p:spPr>
          <a:xfrm>
            <a:off x="384780" y="2852774"/>
            <a:ext cx="1677694" cy="1728192"/>
          </a:xfrm>
          <a:prstGeom prst="up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33  Años y medio</a:t>
            </a:r>
            <a:endParaRPr lang="es-CO" dirty="0"/>
          </a:p>
        </p:txBody>
      </p:sp>
      <p:sp>
        <p:nvSpPr>
          <p:cNvPr id="11" name="10 Flecha arriba y abajo"/>
          <p:cNvSpPr/>
          <p:nvPr/>
        </p:nvSpPr>
        <p:spPr>
          <a:xfrm>
            <a:off x="7100853" y="2846567"/>
            <a:ext cx="1647611" cy="1728030"/>
          </a:xfrm>
          <a:prstGeom prst="up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33 años y medio</a:t>
            </a:r>
            <a:endParaRPr lang="es-CO" dirty="0"/>
          </a:p>
        </p:txBody>
      </p:sp>
      <p:sp>
        <p:nvSpPr>
          <p:cNvPr id="12" name="11 Rectángulo"/>
          <p:cNvSpPr/>
          <p:nvPr/>
        </p:nvSpPr>
        <p:spPr>
          <a:xfrm>
            <a:off x="2987824" y="6287657"/>
            <a:ext cx="2805576" cy="400110"/>
          </a:xfrm>
          <a:prstGeom prst="rect">
            <a:avLst/>
          </a:prstGeom>
        </p:spPr>
        <p:txBody>
          <a:bodyPr wrap="none">
            <a:spAutoFit/>
          </a:bodyPr>
          <a:lstStyle/>
          <a:p>
            <a:r>
              <a:rPr lang="es-CO" sz="2000" b="1" dirty="0"/>
              <a:t>Lea Luc.3:23 y </a:t>
            </a:r>
            <a:r>
              <a:rPr lang="es-CO" sz="2000" b="1" dirty="0" smtClean="0"/>
              <a:t>Dan.9:27</a:t>
            </a:r>
            <a:r>
              <a:rPr lang="es-CO" sz="2000" dirty="0"/>
              <a:t>. </a:t>
            </a:r>
          </a:p>
        </p:txBody>
      </p:sp>
    </p:spTree>
    <p:extLst>
      <p:ext uri="{BB962C8B-B14F-4D97-AF65-F5344CB8AC3E}">
        <p14:creationId xmlns:p14="http://schemas.microsoft.com/office/powerpoint/2010/main" val="2190115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052737"/>
            <a:ext cx="8229600" cy="1152128"/>
          </a:xfrm>
        </p:spPr>
        <p:txBody>
          <a:bodyPr>
            <a:normAutofit/>
          </a:bodyPr>
          <a:lstStyle/>
          <a:p>
            <a:pPr marL="400050" lvl="1" indent="0" algn="ctr">
              <a:buNone/>
            </a:pPr>
            <a:r>
              <a:rPr lang="es-CO" sz="2000" dirty="0"/>
              <a:t>El apóstol Pedro dice en </a:t>
            </a:r>
            <a:r>
              <a:rPr lang="es-CO" sz="2000" dirty="0">
                <a:solidFill>
                  <a:srgbClr val="FF0000"/>
                </a:solidFill>
              </a:rPr>
              <a:t>(Hechos 4:12), </a:t>
            </a:r>
            <a:r>
              <a:rPr lang="es-CO" sz="2000" dirty="0"/>
              <a:t>«</a:t>
            </a:r>
            <a:r>
              <a:rPr lang="es-CO" sz="2000" b="1" dirty="0"/>
              <a:t>Y en ningún otro hay salvación; porque no hay otro nombre bajo el cielo, dado a los hombres, en que podamos ser salvos</a:t>
            </a:r>
            <a:r>
              <a:rPr lang="es-CO" sz="2000" dirty="0"/>
              <a:t>.», solo en el nombre de Jesucristo, el Mesías. </a:t>
            </a:r>
            <a:endParaRPr lang="es-CO" sz="2000" dirty="0" smtClean="0"/>
          </a:p>
        </p:txBody>
      </p:sp>
      <p:sp>
        <p:nvSpPr>
          <p:cNvPr id="4" name="3 Rectángulo"/>
          <p:cNvSpPr/>
          <p:nvPr/>
        </p:nvSpPr>
        <p:spPr>
          <a:xfrm>
            <a:off x="3203848" y="2636912"/>
            <a:ext cx="2592288" cy="3170099"/>
          </a:xfrm>
          <a:prstGeom prst="rect">
            <a:avLst/>
          </a:prstGeom>
        </p:spPr>
        <p:txBody>
          <a:bodyPr wrap="square">
            <a:spAutoFit/>
          </a:bodyPr>
          <a:lstStyle/>
          <a:p>
            <a:pPr lvl="1" algn="ctr"/>
            <a:r>
              <a:rPr lang="es-CO" sz="2000" dirty="0"/>
              <a:t>El cuarto día de la creación nació el Sol, el cuarto día en la historia del </a:t>
            </a:r>
            <a:r>
              <a:rPr lang="es-CO" sz="2000" dirty="0" smtClean="0"/>
              <a:t>hombre, 4.000 </a:t>
            </a:r>
            <a:r>
              <a:rPr lang="es-CO" sz="2000" dirty="0"/>
              <a:t>años después, nació el Mesías quien traería salvación a toda la humanidad.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666206"/>
            <a:ext cx="3384376" cy="306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636912"/>
            <a:ext cx="2952328" cy="306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3031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640"/>
            <a:ext cx="9144000" cy="6669360"/>
          </a:xfrm>
        </p:spPr>
        <p:txBody>
          <a:bodyPr>
            <a:noAutofit/>
          </a:bodyPr>
          <a:lstStyle/>
          <a:p>
            <a:pPr marL="0" indent="0">
              <a:buNone/>
            </a:pPr>
            <a:r>
              <a:rPr lang="es-CO" sz="2000" dirty="0"/>
              <a:t>El plan redentor de Dios consta de </a:t>
            </a:r>
            <a:r>
              <a:rPr lang="es-CO" sz="2000" dirty="0" smtClean="0"/>
              <a:t>7.000 años, tiempo en que Dios volverá a traer todas las cosas al estado original, tiempo que equivale </a:t>
            </a:r>
            <a:r>
              <a:rPr lang="es-CO" sz="2000" dirty="0"/>
              <a:t>a los </a:t>
            </a:r>
            <a:r>
              <a:rPr lang="es-CO" sz="2000" dirty="0" smtClean="0"/>
              <a:t>siete días </a:t>
            </a:r>
            <a:r>
              <a:rPr lang="es-CO" sz="2000" dirty="0"/>
              <a:t>de la creación, hay muchos ejemplos de ello en las </a:t>
            </a:r>
            <a:r>
              <a:rPr lang="es-CO" sz="2000" dirty="0" smtClean="0"/>
              <a:t>Sagradas Escrituras</a:t>
            </a:r>
            <a:r>
              <a:rPr lang="es-CO" sz="2000" dirty="0"/>
              <a:t>, en </a:t>
            </a:r>
            <a:r>
              <a:rPr lang="es-CO" sz="2000" dirty="0" smtClean="0"/>
              <a:t>ellas tenemos </a:t>
            </a:r>
            <a:r>
              <a:rPr lang="es-CO" sz="2000" dirty="0"/>
              <a:t>imágenes de lo que vendría, veámoslo en los siguientes </a:t>
            </a:r>
            <a:r>
              <a:rPr lang="es-CO" sz="2000" dirty="0" smtClean="0"/>
              <a:t>ejemplos: </a:t>
            </a:r>
          </a:p>
          <a:p>
            <a:pPr marL="0" indent="0">
              <a:buNone/>
            </a:pPr>
            <a:r>
              <a:rPr lang="es-CO" sz="2000" b="1" u="sng" dirty="0" smtClean="0"/>
              <a:t>Noé</a:t>
            </a:r>
            <a:r>
              <a:rPr lang="es-CO" sz="2000" b="1" u="sng" dirty="0"/>
              <a:t>, tenía 600 años cuando vino el diluvio </a:t>
            </a:r>
            <a:r>
              <a:rPr lang="es-CO" sz="2000" b="1" u="sng" dirty="0" smtClean="0"/>
              <a:t> </a:t>
            </a:r>
            <a:r>
              <a:rPr lang="es-CO" sz="2000" b="1" dirty="0" smtClean="0">
                <a:solidFill>
                  <a:srgbClr val="FF0000"/>
                </a:solidFill>
              </a:rPr>
              <a:t>(</a:t>
            </a:r>
            <a:r>
              <a:rPr lang="es-CO" sz="2000" b="1" dirty="0">
                <a:solidFill>
                  <a:srgbClr val="FF0000"/>
                </a:solidFill>
              </a:rPr>
              <a:t>Génesis 7:11-12) </a:t>
            </a:r>
            <a:r>
              <a:rPr lang="es-CO" sz="2000" dirty="0" smtClean="0"/>
              <a:t>¿Qué sucederá cuando terminen los 6000 años de pecado?</a:t>
            </a:r>
          </a:p>
          <a:p>
            <a:pPr marL="0" indent="0">
              <a:buNone/>
            </a:pPr>
            <a:r>
              <a:rPr lang="es-CO" sz="2000" b="1" u="sng" dirty="0" smtClean="0"/>
              <a:t>Los </a:t>
            </a:r>
            <a:r>
              <a:rPr lang="es-CO" sz="2000" b="1" u="sng" dirty="0"/>
              <a:t>Hijos de Lea </a:t>
            </a:r>
            <a:r>
              <a:rPr lang="es-CO" sz="2000" dirty="0" smtClean="0"/>
              <a:t>:</a:t>
            </a:r>
          </a:p>
          <a:p>
            <a:pPr marL="400050" lvl="1" indent="0">
              <a:buNone/>
            </a:pPr>
            <a:r>
              <a:rPr lang="es-CO" sz="2000" dirty="0" smtClean="0"/>
              <a:t>1</a:t>
            </a:r>
            <a:r>
              <a:rPr lang="es-CO" sz="2000" dirty="0"/>
              <a:t>. Rubén, Significa “Vean ustedes un </a:t>
            </a:r>
            <a:r>
              <a:rPr lang="es-CO" sz="2000" dirty="0" smtClean="0"/>
              <a:t>Hijo” </a:t>
            </a:r>
            <a:r>
              <a:rPr lang="es-CO" sz="2000" b="1" dirty="0">
                <a:solidFill>
                  <a:srgbClr val="FF0000"/>
                </a:solidFill>
              </a:rPr>
              <a:t>(Génesis 29:32); </a:t>
            </a:r>
            <a:endParaRPr lang="es-CO" sz="2000" b="1" dirty="0" smtClean="0">
              <a:solidFill>
                <a:srgbClr val="FF0000"/>
              </a:solidFill>
            </a:endParaRPr>
          </a:p>
          <a:p>
            <a:pPr marL="400050" lvl="1" indent="0">
              <a:buNone/>
            </a:pPr>
            <a:r>
              <a:rPr lang="es-CO" sz="2000" dirty="0" smtClean="0"/>
              <a:t>2</a:t>
            </a:r>
            <a:r>
              <a:rPr lang="es-CO" sz="2000" dirty="0"/>
              <a:t>. Simeón, Significa </a:t>
            </a:r>
            <a:r>
              <a:rPr lang="es-CO" sz="2000" dirty="0" smtClean="0"/>
              <a:t>“Oír” </a:t>
            </a:r>
            <a:r>
              <a:rPr lang="es-CO" sz="2000" b="1" dirty="0">
                <a:solidFill>
                  <a:srgbClr val="FF0000"/>
                </a:solidFill>
              </a:rPr>
              <a:t>(Génesis 29:33</a:t>
            </a:r>
            <a:r>
              <a:rPr lang="es-CO" sz="2000" dirty="0" smtClean="0"/>
              <a:t>);</a:t>
            </a:r>
          </a:p>
          <a:p>
            <a:pPr marL="400050" lvl="1" indent="0">
              <a:buNone/>
            </a:pPr>
            <a:r>
              <a:rPr lang="es-CO" sz="2000" dirty="0" smtClean="0"/>
              <a:t> </a:t>
            </a:r>
            <a:r>
              <a:rPr lang="es-CO" sz="2000" dirty="0"/>
              <a:t>3. Leví, Significa “Sujetado” </a:t>
            </a:r>
            <a:r>
              <a:rPr lang="es-CO" sz="2000" b="1" dirty="0">
                <a:solidFill>
                  <a:srgbClr val="FF0000"/>
                </a:solidFill>
              </a:rPr>
              <a:t>(Génesis 29:34</a:t>
            </a:r>
            <a:r>
              <a:rPr lang="es-CO" sz="2000" b="1" dirty="0" smtClean="0">
                <a:solidFill>
                  <a:srgbClr val="FF0000"/>
                </a:solidFill>
              </a:rPr>
              <a:t>);</a:t>
            </a:r>
          </a:p>
          <a:p>
            <a:pPr marL="400050" lvl="1" indent="0">
              <a:buNone/>
            </a:pPr>
            <a:r>
              <a:rPr lang="es-CO" sz="2000" dirty="0" smtClean="0"/>
              <a:t> </a:t>
            </a:r>
            <a:r>
              <a:rPr lang="es-CO" sz="2000" dirty="0"/>
              <a:t>4. Judá, Significa “Celebrado” </a:t>
            </a:r>
            <a:r>
              <a:rPr lang="es-CO" sz="2000" b="1" dirty="0">
                <a:solidFill>
                  <a:srgbClr val="FF0000"/>
                </a:solidFill>
              </a:rPr>
              <a:t>(Génesis 29:35) Génesis 49:10, Hebreos 7:14, Apocalipsis 5:5,</a:t>
            </a:r>
            <a:r>
              <a:rPr lang="es-CO" sz="2000" dirty="0"/>
              <a:t> “Curiosamente” después de Judá, </a:t>
            </a:r>
            <a:r>
              <a:rPr lang="es-CO" sz="2000" dirty="0" smtClean="0"/>
              <a:t>Lea </a:t>
            </a:r>
            <a:r>
              <a:rPr lang="es-CO" sz="2000" dirty="0"/>
              <a:t>dejo de dar a luz. </a:t>
            </a:r>
            <a:r>
              <a:rPr lang="es-CO" sz="2000" dirty="0" smtClean="0"/>
              <a:t>Note que el Mecías descendió de la tribu de Judá, cuarto hijo, 4000 mil años de pecado.</a:t>
            </a:r>
            <a:endParaRPr lang="es-CO" sz="2800" dirty="0" smtClean="0"/>
          </a:p>
          <a:p>
            <a:pPr marL="400050" lvl="1" indent="0">
              <a:buNone/>
            </a:pPr>
            <a:r>
              <a:rPr lang="es-CO" sz="2000" dirty="0" smtClean="0"/>
              <a:t>5</a:t>
            </a:r>
            <a:r>
              <a:rPr lang="es-CO" sz="2000" dirty="0"/>
              <a:t>. </a:t>
            </a:r>
            <a:r>
              <a:rPr lang="es-CO" sz="2000" dirty="0" smtClean="0"/>
              <a:t>Asacar, </a:t>
            </a:r>
            <a:r>
              <a:rPr lang="es-CO" sz="2000" dirty="0"/>
              <a:t>Significa “El traerá una recompensa” </a:t>
            </a:r>
            <a:r>
              <a:rPr lang="es-CO" sz="2000" b="1" dirty="0">
                <a:solidFill>
                  <a:srgbClr val="FF0000"/>
                </a:solidFill>
              </a:rPr>
              <a:t>(Génesis 30:18</a:t>
            </a:r>
            <a:r>
              <a:rPr lang="es-CO" sz="2000" b="1" dirty="0" smtClean="0">
                <a:solidFill>
                  <a:srgbClr val="FF0000"/>
                </a:solidFill>
              </a:rPr>
              <a:t>). </a:t>
            </a:r>
            <a:r>
              <a:rPr lang="es-CO" sz="2000" dirty="0"/>
              <a:t>Israel Pueblo alquilado, después del </a:t>
            </a:r>
            <a:r>
              <a:rPr lang="es-CO" sz="2000" dirty="0" smtClean="0"/>
              <a:t>Mesías Israel </a:t>
            </a:r>
            <a:r>
              <a:rPr lang="es-CO" sz="2000" dirty="0"/>
              <a:t>sería </a:t>
            </a:r>
            <a:r>
              <a:rPr lang="es-CO" sz="2000" dirty="0" smtClean="0"/>
              <a:t>esparcido, en el año 70 d. J. </a:t>
            </a:r>
          </a:p>
          <a:p>
            <a:pPr marL="400050" lvl="1" indent="0">
              <a:buNone/>
            </a:pPr>
            <a:r>
              <a:rPr lang="es-CO" sz="2000" dirty="0" smtClean="0"/>
              <a:t>6</a:t>
            </a:r>
            <a:r>
              <a:rPr lang="es-CO" sz="2000" dirty="0"/>
              <a:t>. Zabulón, Significa “Habitación” </a:t>
            </a:r>
            <a:r>
              <a:rPr lang="es-CO" sz="2000" b="1" dirty="0">
                <a:solidFill>
                  <a:srgbClr val="FF0000"/>
                </a:solidFill>
              </a:rPr>
              <a:t>(Génesis 30:19-20) </a:t>
            </a:r>
            <a:endParaRPr lang="es-CO" sz="2000" b="1" dirty="0" smtClean="0">
              <a:solidFill>
                <a:srgbClr val="FF0000"/>
              </a:solidFill>
            </a:endParaRPr>
          </a:p>
          <a:p>
            <a:pPr marL="400050" lvl="1" indent="0">
              <a:buNone/>
            </a:pPr>
            <a:r>
              <a:rPr lang="es-CO" sz="2000" dirty="0" smtClean="0"/>
              <a:t>7</a:t>
            </a:r>
            <a:r>
              <a:rPr lang="es-CO" sz="2000" dirty="0"/>
              <a:t>. Dina, Significa “Justicia” </a:t>
            </a:r>
            <a:r>
              <a:rPr lang="es-CO" sz="2000" b="1" dirty="0">
                <a:solidFill>
                  <a:srgbClr val="FF0000"/>
                </a:solidFill>
              </a:rPr>
              <a:t>(Génesis 30:21) 1º Corintios 6:2-3; Apocalipsis 5:10; Apocalipsis 20:4. </a:t>
            </a:r>
            <a:r>
              <a:rPr lang="es-CO" sz="2000" b="1" dirty="0" smtClean="0">
                <a:solidFill>
                  <a:srgbClr val="FF0000"/>
                </a:solidFill>
              </a:rPr>
              <a:t> </a:t>
            </a:r>
            <a:r>
              <a:rPr lang="es-CO" sz="2000" dirty="0" smtClean="0"/>
              <a:t>No es casualidad que el séptimo descendiente de Lea sea una mujer, la mujer en la Biblia representa a la iglesia </a:t>
            </a:r>
            <a:r>
              <a:rPr lang="es-CO" sz="2000" b="1" dirty="0" smtClean="0">
                <a:solidFill>
                  <a:srgbClr val="FF0000"/>
                </a:solidFill>
              </a:rPr>
              <a:t>(2Cor.11:2), </a:t>
            </a:r>
            <a:r>
              <a:rPr lang="es-CO" sz="2000" dirty="0" smtClean="0"/>
              <a:t>en el séptimo milenio la iglesia será llevada al cielo por mil años </a:t>
            </a:r>
            <a:r>
              <a:rPr lang="es-CO" sz="2000" b="1" dirty="0" smtClean="0">
                <a:solidFill>
                  <a:srgbClr val="FF0000"/>
                </a:solidFill>
              </a:rPr>
              <a:t>(1Tes.4:16,17; Juan 14: 1-3)</a:t>
            </a:r>
            <a:r>
              <a:rPr lang="es-CO" sz="2000" dirty="0" smtClean="0"/>
              <a:t>, etc.</a:t>
            </a:r>
          </a:p>
        </p:txBody>
      </p:sp>
    </p:spTree>
    <p:extLst>
      <p:ext uri="{BB962C8B-B14F-4D97-AF65-F5344CB8AC3E}">
        <p14:creationId xmlns:p14="http://schemas.microsoft.com/office/powerpoint/2010/main" val="32117479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buNone/>
            </a:pPr>
            <a:r>
              <a:rPr lang="es-CO" sz="2000" b="1" u="sng" dirty="0" smtClean="0"/>
              <a:t>Moisés</a:t>
            </a:r>
            <a:r>
              <a:rPr lang="es-CO" dirty="0" smtClean="0"/>
              <a:t>. </a:t>
            </a:r>
            <a:r>
              <a:rPr lang="es-CO" sz="2000" dirty="0" smtClean="0"/>
              <a:t>Después </a:t>
            </a:r>
            <a:r>
              <a:rPr lang="es-CO" sz="2000" dirty="0"/>
              <a:t>de seis días fue llamado al Monte Sinaí para entrar en la presencia de Dios</a:t>
            </a:r>
            <a:r>
              <a:rPr lang="es-CO" sz="2000" b="1" dirty="0">
                <a:solidFill>
                  <a:srgbClr val="FF0000"/>
                </a:solidFill>
              </a:rPr>
              <a:t>. (Éxodo 24:16</a:t>
            </a:r>
            <a:r>
              <a:rPr lang="es-CO" sz="2000" b="1" dirty="0" smtClean="0">
                <a:solidFill>
                  <a:srgbClr val="FF0000"/>
                </a:solidFill>
              </a:rPr>
              <a:t>). </a:t>
            </a:r>
            <a:r>
              <a:rPr lang="es-CO" sz="2000" dirty="0" smtClean="0"/>
              <a:t>En el séptimo milenio los santos de Dios serán llevados al cielo en una nube para disfrutar de la gloria del Señor.  </a:t>
            </a:r>
          </a:p>
          <a:p>
            <a:pPr marL="0" indent="0">
              <a:buNone/>
            </a:pPr>
            <a:r>
              <a:rPr lang="es-CO" sz="2000" b="1" u="sng" dirty="0" smtClean="0"/>
              <a:t>Los esclavos</a:t>
            </a:r>
            <a:r>
              <a:rPr lang="es-CO" sz="2000" dirty="0" smtClean="0"/>
              <a:t>. </a:t>
            </a:r>
            <a:r>
              <a:rPr lang="es-CO" sz="2000" dirty="0"/>
              <a:t>Trabajan seis años y al séptimo son libres </a:t>
            </a:r>
            <a:r>
              <a:rPr lang="es-CO" sz="2000" b="1" dirty="0">
                <a:solidFill>
                  <a:srgbClr val="FF0000"/>
                </a:solidFill>
              </a:rPr>
              <a:t>(Éxodo 21:2) </a:t>
            </a:r>
            <a:endParaRPr lang="es-CO" sz="2000" b="1" dirty="0" smtClean="0">
              <a:solidFill>
                <a:srgbClr val="FF0000"/>
              </a:solidFill>
            </a:endParaRPr>
          </a:p>
          <a:p>
            <a:pPr marL="0" indent="0">
              <a:buNone/>
            </a:pPr>
            <a:r>
              <a:rPr lang="es-CO" sz="2000" b="1" u="sng" dirty="0" smtClean="0"/>
              <a:t>El </a:t>
            </a:r>
            <a:r>
              <a:rPr lang="es-CO" sz="2000" b="1" u="sng" dirty="0"/>
              <a:t>Rey Joás</a:t>
            </a:r>
            <a:r>
              <a:rPr lang="es-CO" sz="2000" dirty="0"/>
              <a:t>, Atalía mató a toda la descendencia real, Joás fue ocultado en la Casa del Señor por seis años, al séptimo año comenzó a reinar sobre </a:t>
            </a:r>
            <a:r>
              <a:rPr lang="es-CO" sz="2000" dirty="0" smtClean="0"/>
              <a:t>Israel</a:t>
            </a:r>
            <a:r>
              <a:rPr lang="es-CO" sz="2000" dirty="0"/>
              <a:t> </a:t>
            </a:r>
            <a:r>
              <a:rPr lang="es-CO" sz="2000" dirty="0" smtClean="0"/>
              <a:t>, lea </a:t>
            </a:r>
            <a:r>
              <a:rPr lang="es-CO" sz="2000" b="1" dirty="0" smtClean="0">
                <a:solidFill>
                  <a:srgbClr val="FF0000"/>
                </a:solidFill>
              </a:rPr>
              <a:t>(2Rey. 11:1-4; 22:1,2).</a:t>
            </a:r>
          </a:p>
          <a:p>
            <a:pPr marL="0" indent="0">
              <a:buNone/>
            </a:pPr>
            <a:r>
              <a:rPr lang="es-CO" sz="2000" dirty="0" smtClean="0"/>
              <a:t> </a:t>
            </a:r>
            <a:r>
              <a:rPr lang="es-CO" sz="2000" b="1" u="sng" dirty="0"/>
              <a:t>La </a:t>
            </a:r>
            <a:r>
              <a:rPr lang="es-CO" sz="2000" b="1" u="sng" dirty="0" smtClean="0"/>
              <a:t>transfiguración</a:t>
            </a:r>
            <a:r>
              <a:rPr lang="es-CO" sz="2000" dirty="0" smtClean="0"/>
              <a:t>. Después </a:t>
            </a:r>
            <a:r>
              <a:rPr lang="es-CO" sz="2000" dirty="0"/>
              <a:t>de seis días el Señor se transfiguro delante de sus discípulos </a:t>
            </a:r>
            <a:r>
              <a:rPr lang="es-CO" sz="2000" b="1" dirty="0">
                <a:solidFill>
                  <a:srgbClr val="FF0000"/>
                </a:solidFill>
              </a:rPr>
              <a:t>(Mateo 17:1-4). </a:t>
            </a:r>
            <a:endParaRPr lang="es-CO" sz="2000" b="1" dirty="0" smtClean="0">
              <a:solidFill>
                <a:srgbClr val="FF0000"/>
              </a:solidFill>
            </a:endParaRPr>
          </a:p>
          <a:p>
            <a:pPr marL="0" indent="0">
              <a:buNone/>
            </a:pPr>
            <a:r>
              <a:rPr lang="es-CO" sz="2000" b="1" u="sng" dirty="0" smtClean="0"/>
              <a:t>La </a:t>
            </a:r>
            <a:r>
              <a:rPr lang="es-CO" sz="2000" b="1" u="sng" dirty="0"/>
              <a:t>resurrección de </a:t>
            </a:r>
            <a:r>
              <a:rPr lang="es-CO" sz="2000" b="1" u="sng" dirty="0" smtClean="0"/>
              <a:t>Lázaro</a:t>
            </a:r>
            <a:r>
              <a:rPr lang="es-CO" sz="2000" dirty="0" smtClean="0"/>
              <a:t>. Tuvo </a:t>
            </a:r>
            <a:r>
              <a:rPr lang="es-CO" sz="2000" dirty="0"/>
              <a:t>lugar después de seis días </a:t>
            </a:r>
            <a:r>
              <a:rPr lang="es-CO" sz="2000" b="1" dirty="0">
                <a:solidFill>
                  <a:srgbClr val="FF0000"/>
                </a:solidFill>
              </a:rPr>
              <a:t>(Juan </a:t>
            </a:r>
            <a:r>
              <a:rPr lang="es-CO" sz="2000" b="1" dirty="0" smtClean="0">
                <a:solidFill>
                  <a:srgbClr val="FF0000"/>
                </a:solidFill>
              </a:rPr>
              <a:t>11:6,17).</a:t>
            </a:r>
          </a:p>
          <a:p>
            <a:pPr marL="0" indent="0">
              <a:buNone/>
            </a:pPr>
            <a:r>
              <a:rPr lang="es-CO" sz="2000" b="1" u="sng" dirty="0" smtClean="0"/>
              <a:t>Las </a:t>
            </a:r>
            <a:r>
              <a:rPr lang="es-CO" sz="2000" b="1" u="sng" dirty="0"/>
              <a:t>bodas de </a:t>
            </a:r>
            <a:r>
              <a:rPr lang="es-CO" sz="2000" b="1" u="sng" dirty="0" err="1" smtClean="0"/>
              <a:t>Caná</a:t>
            </a:r>
            <a:r>
              <a:rPr lang="es-CO" sz="2000" dirty="0" smtClean="0"/>
              <a:t>. </a:t>
            </a:r>
            <a:r>
              <a:rPr lang="es-CO" sz="2000" b="1" dirty="0" smtClean="0">
                <a:solidFill>
                  <a:srgbClr val="FF0000"/>
                </a:solidFill>
              </a:rPr>
              <a:t>Juan </a:t>
            </a:r>
            <a:r>
              <a:rPr lang="es-CO" sz="2000" b="1" dirty="0">
                <a:solidFill>
                  <a:srgbClr val="FF0000"/>
                </a:solidFill>
              </a:rPr>
              <a:t>1:19, Juan 1:29; Juan 1:35; Juan 1:43; Juan </a:t>
            </a:r>
            <a:r>
              <a:rPr lang="es-CO" sz="2000" b="1" dirty="0" smtClean="0">
                <a:solidFill>
                  <a:srgbClr val="FF0000"/>
                </a:solidFill>
              </a:rPr>
              <a:t>2:1. </a:t>
            </a:r>
            <a:r>
              <a:rPr lang="es-CO" sz="2000" dirty="0" smtClean="0"/>
              <a:t>Las seis tinajas llenas de agua, representan los 6000 años de pecado, durante los cuales el Mecías ha estado compartiendo con nosotros el vino de la salvación. </a:t>
            </a:r>
          </a:p>
          <a:p>
            <a:pPr marL="0" indent="0">
              <a:buNone/>
            </a:pPr>
            <a:r>
              <a:rPr lang="es-CO" sz="2000" b="1" u="sng" dirty="0" smtClean="0"/>
              <a:t>Séptimo día, sábado</a:t>
            </a:r>
            <a:r>
              <a:rPr lang="es-CO" sz="2000" dirty="0" smtClean="0"/>
              <a:t>. </a:t>
            </a:r>
            <a:r>
              <a:rPr lang="es-CO" sz="2000" dirty="0"/>
              <a:t>El primer capítulo de Génesis se refiere a la creación, pero más que eso es un anteproyecto del destino de la humanidad y de la venida </a:t>
            </a:r>
            <a:r>
              <a:rPr lang="es-CO" sz="2000" dirty="0" smtClean="0"/>
              <a:t>del Mesías para darnos descanso espiritual, </a:t>
            </a:r>
            <a:endParaRPr lang="es-CO" sz="2000" dirty="0"/>
          </a:p>
        </p:txBody>
      </p:sp>
    </p:spTree>
    <p:extLst>
      <p:ext uri="{BB962C8B-B14F-4D97-AF65-F5344CB8AC3E}">
        <p14:creationId xmlns:p14="http://schemas.microsoft.com/office/powerpoint/2010/main" val="5131450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490066"/>
          </a:xfrm>
        </p:spPr>
        <p:txBody>
          <a:bodyPr>
            <a:normAutofit fontScale="90000"/>
          </a:bodyPr>
          <a:lstStyle/>
          <a:p>
            <a:r>
              <a:rPr lang="es-CO" sz="2800" b="1" dirty="0" smtClean="0"/>
              <a:t>Conclusión</a:t>
            </a:r>
            <a:endParaRPr lang="es-CO" sz="2800" b="1" dirty="0"/>
          </a:p>
        </p:txBody>
      </p:sp>
      <p:sp>
        <p:nvSpPr>
          <p:cNvPr id="3" name="2 Marcador de contenido"/>
          <p:cNvSpPr>
            <a:spLocks noGrp="1"/>
          </p:cNvSpPr>
          <p:nvPr>
            <p:ph idx="1"/>
          </p:nvPr>
        </p:nvSpPr>
        <p:spPr>
          <a:xfrm>
            <a:off x="107504" y="908720"/>
            <a:ext cx="8856984" cy="6192688"/>
          </a:xfrm>
        </p:spPr>
        <p:txBody>
          <a:bodyPr>
            <a:normAutofit/>
          </a:bodyPr>
          <a:lstStyle/>
          <a:p>
            <a:pPr marL="0" indent="0" algn="ctr">
              <a:buNone/>
            </a:pPr>
            <a:r>
              <a:rPr lang="es-CO" sz="2400" dirty="0" smtClean="0"/>
              <a:t>Cronología de esta impresionante profecía:</a:t>
            </a:r>
          </a:p>
          <a:p>
            <a:pPr marL="0" indent="0">
              <a:buNone/>
            </a:pPr>
            <a:r>
              <a:rPr lang="es-CO" sz="2400" b="1" u="sng" dirty="0" smtClean="0"/>
              <a:t>Primer advenimiento</a:t>
            </a:r>
            <a:r>
              <a:rPr lang="es-CO" sz="2400" b="1" dirty="0" smtClean="0"/>
              <a:t>: </a:t>
            </a:r>
            <a:r>
              <a:rPr lang="es-CO" sz="2200" dirty="0" smtClean="0"/>
              <a:t>Al cumplirse los 4000 años de pecado, el Mecías viene al la tierra, y convive con los hombres pecadores por espacio de 33 años y medio, y muere  en la cruz pagando nuestros pecados en el año 31 de J. C. Leer </a:t>
            </a:r>
            <a:r>
              <a:rPr lang="es-CO" sz="2200" b="1" dirty="0" smtClean="0">
                <a:solidFill>
                  <a:srgbClr val="FF0000"/>
                </a:solidFill>
              </a:rPr>
              <a:t>(Mat.1:19-21; Conflicto de los Siglos p 375 p 3).</a:t>
            </a:r>
          </a:p>
          <a:p>
            <a:pPr marL="0" indent="0">
              <a:buNone/>
            </a:pPr>
            <a:r>
              <a:rPr lang="es-CO" sz="2400" b="1" u="sng" dirty="0" smtClean="0"/>
              <a:t>Segundo advenimiento</a:t>
            </a:r>
            <a:r>
              <a:rPr lang="es-CO" sz="1800" dirty="0" smtClean="0"/>
              <a:t>: </a:t>
            </a:r>
            <a:r>
              <a:rPr lang="es-CO" sz="2200" dirty="0" smtClean="0"/>
              <a:t>Según la profecía de </a:t>
            </a:r>
            <a:r>
              <a:rPr lang="es-CO" sz="2200" dirty="0"/>
              <a:t>l</a:t>
            </a:r>
            <a:r>
              <a:rPr lang="es-CO" sz="2200" dirty="0" smtClean="0"/>
              <a:t>os 6000 mil años de pecado, si el Mecías murió en el año 31 de J. C. su segundo avenimiento </a:t>
            </a:r>
            <a:r>
              <a:rPr lang="es-CO" sz="2200" dirty="0" err="1" smtClean="0"/>
              <a:t>sera</a:t>
            </a:r>
            <a:r>
              <a:rPr lang="es-CO" sz="2200" dirty="0" smtClean="0"/>
              <a:t> en el año 2031,  sin especificar el «</a:t>
            </a:r>
            <a:r>
              <a:rPr lang="es-CO" sz="2200" b="1" dirty="0" smtClean="0"/>
              <a:t>día ni la hora</a:t>
            </a:r>
            <a:r>
              <a:rPr lang="es-CO" sz="2200" dirty="0" smtClean="0"/>
              <a:t>» pues esto «</a:t>
            </a:r>
            <a:r>
              <a:rPr lang="es-CO" sz="2200" b="1" dirty="0" smtClean="0"/>
              <a:t>nadie lo sabe</a:t>
            </a:r>
            <a:r>
              <a:rPr lang="es-CO" sz="2200" dirty="0" smtClean="0"/>
              <a:t>» </a:t>
            </a:r>
            <a:r>
              <a:rPr lang="es-CO" sz="2200" b="1" dirty="0" smtClean="0">
                <a:solidFill>
                  <a:srgbClr val="FF0000"/>
                </a:solidFill>
              </a:rPr>
              <a:t>(Mat.24:36). </a:t>
            </a:r>
            <a:r>
              <a:rPr lang="es-CO" sz="2200" dirty="0" smtClean="0"/>
              <a:t>Recuerde que Él dijo que «</a:t>
            </a:r>
            <a:r>
              <a:rPr lang="es-CO" sz="2200" b="1" dirty="0" smtClean="0"/>
              <a:t>aquellos días serán acortados por causa de los escogidos</a:t>
            </a:r>
            <a:r>
              <a:rPr lang="es-CO" sz="2200" dirty="0" smtClean="0"/>
              <a:t>» </a:t>
            </a:r>
            <a:r>
              <a:rPr lang="es-CO" sz="2200" b="1" dirty="0" smtClean="0">
                <a:solidFill>
                  <a:srgbClr val="FF0000"/>
                </a:solidFill>
              </a:rPr>
              <a:t>(Mae.24:22). </a:t>
            </a:r>
            <a:r>
              <a:rPr lang="es-CO" sz="2200" dirty="0" smtClean="0"/>
              <a:t>En su segundo advenimiento, Cristo no viene a establecer su Reino de paz en la tierra, pues </a:t>
            </a:r>
            <a:r>
              <a:rPr lang="es-CO" sz="2200" b="1" dirty="0" smtClean="0">
                <a:solidFill>
                  <a:srgbClr val="FF0000"/>
                </a:solidFill>
              </a:rPr>
              <a:t>(1Tes.4:17), </a:t>
            </a:r>
            <a:r>
              <a:rPr lang="es-CO" sz="2200" dirty="0" smtClean="0"/>
              <a:t>dice que se reunirá con sus redimidos «en el aire». Y ascenderán en la nube a la nueva Jerusalén, lea </a:t>
            </a:r>
            <a:r>
              <a:rPr lang="es-CO" sz="2200" b="1" dirty="0" smtClean="0">
                <a:solidFill>
                  <a:srgbClr val="FF0000"/>
                </a:solidFill>
              </a:rPr>
              <a:t>(Conflicto de los Siglos p 702 p2-703 p2.</a:t>
            </a:r>
          </a:p>
          <a:p>
            <a:pPr marL="0" indent="0">
              <a:buNone/>
            </a:pPr>
            <a:r>
              <a:rPr lang="es-CO" sz="2400" b="1" u="sng" dirty="0" smtClean="0"/>
              <a:t>Tercer advenimiento</a:t>
            </a:r>
            <a:r>
              <a:rPr lang="es-CO" sz="2400" b="1" dirty="0" smtClean="0"/>
              <a:t>. </a:t>
            </a:r>
            <a:r>
              <a:rPr lang="es-CO" sz="2200" dirty="0" smtClean="0"/>
              <a:t>En esta ves, Cristo viene a ejecutar sentencia contra los impíos, a realizar la segunda creación, y a establecer paz en la tierra para siempre jamás</a:t>
            </a:r>
            <a:r>
              <a:rPr lang="es-CO" sz="2200" dirty="0"/>
              <a:t>. </a:t>
            </a:r>
            <a:r>
              <a:rPr lang="es-CO" sz="2200" dirty="0" smtClean="0"/>
              <a:t>(</a:t>
            </a:r>
            <a:r>
              <a:rPr lang="es-CO" sz="2200" dirty="0"/>
              <a:t>ver </a:t>
            </a:r>
            <a:r>
              <a:rPr lang="es-CO" sz="2000" dirty="0">
                <a:solidFill>
                  <a:srgbClr val="FF0000"/>
                </a:solidFill>
              </a:rPr>
              <a:t>CS </a:t>
            </a:r>
            <a:r>
              <a:rPr lang="es-CO" sz="2000" dirty="0" smtClean="0">
                <a:solidFill>
                  <a:srgbClr val="FF0000"/>
                </a:solidFill>
              </a:rPr>
              <a:t>720-721).</a:t>
            </a:r>
            <a:r>
              <a:rPr lang="es-CO" sz="2200" dirty="0" smtClean="0">
                <a:solidFill>
                  <a:srgbClr val="FF0000"/>
                </a:solidFill>
              </a:rPr>
              <a:t> </a:t>
            </a:r>
          </a:p>
        </p:txBody>
      </p:sp>
    </p:spTree>
    <p:extLst>
      <p:ext uri="{BB962C8B-B14F-4D97-AF65-F5344CB8AC3E}">
        <p14:creationId xmlns:p14="http://schemas.microsoft.com/office/powerpoint/2010/main" val="312818968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808311"/>
          </a:xfrm>
        </p:spPr>
        <p:txBody>
          <a:bodyPr>
            <a:noAutofit/>
          </a:bodyPr>
          <a:lstStyle/>
          <a:p>
            <a:pPr marL="0" indent="0">
              <a:buNone/>
            </a:pPr>
            <a:r>
              <a:rPr lang="es-CO" sz="2000" dirty="0" smtClean="0"/>
              <a:t>Si acaso te causa duda el cumplimiento de esta fecha, no te preocupes tanto por ella, solamente considera las palabras del Señor Jesús, y verás que estas se están cumpliendo frente a nosotros:</a:t>
            </a:r>
          </a:p>
          <a:p>
            <a:pPr marL="0" indent="0">
              <a:buNone/>
            </a:pPr>
            <a:r>
              <a:rPr lang="es-CO" sz="2000" dirty="0" smtClean="0"/>
              <a:t>En  </a:t>
            </a:r>
            <a:r>
              <a:rPr lang="es-CO" sz="2000" b="1" dirty="0" smtClean="0">
                <a:solidFill>
                  <a:srgbClr val="FF0000"/>
                </a:solidFill>
              </a:rPr>
              <a:t>Luc.21:25,26</a:t>
            </a:r>
            <a:r>
              <a:rPr lang="es-CO" sz="2000" dirty="0" smtClean="0"/>
              <a:t> Jesús dijo: «</a:t>
            </a:r>
            <a:r>
              <a:rPr lang="es-CO" sz="2000" dirty="0" smtClean="0">
                <a:latin typeface="Agency FB" pitchFamily="34" charset="0"/>
              </a:rPr>
              <a:t>Entonces </a:t>
            </a:r>
            <a:r>
              <a:rPr lang="es-CO" sz="2000" dirty="0">
                <a:latin typeface="Agency FB" pitchFamily="34" charset="0"/>
              </a:rPr>
              <a:t>habrá señales en el sol, en la luna y en las estrellas. Y en la tierra habrá angustia de las naciones por la confusión ante el rugido del mar y del oleaje. </a:t>
            </a:r>
            <a:r>
              <a:rPr lang="es-CO" sz="2000" dirty="0" smtClean="0">
                <a:latin typeface="Agency FB" pitchFamily="34" charset="0"/>
              </a:rPr>
              <a:t>26 </a:t>
            </a:r>
            <a:r>
              <a:rPr lang="es-CO" sz="2000" dirty="0">
                <a:latin typeface="Agency FB" pitchFamily="34" charset="0"/>
              </a:rPr>
              <a:t>Los hombres se desmayarán a causa del terror y de la expectación de las cosas que sobrevendrán al mundo habitado, porque los poderes de los cielos serán </a:t>
            </a:r>
            <a:r>
              <a:rPr lang="es-CO" sz="2000" dirty="0" smtClean="0">
                <a:latin typeface="Agency FB" pitchFamily="34" charset="0"/>
              </a:rPr>
              <a:t>sacudidos</a:t>
            </a:r>
            <a:r>
              <a:rPr lang="es-CO" sz="2000" dirty="0" smtClean="0"/>
              <a:t>».</a:t>
            </a:r>
            <a:r>
              <a:rPr lang="es-CO" sz="2000" dirty="0"/>
              <a:t> </a:t>
            </a:r>
            <a:r>
              <a:rPr lang="es-CO" sz="2000" dirty="0" smtClean="0">
                <a:solidFill>
                  <a:srgbClr val="FF0000"/>
                </a:solidFill>
              </a:rPr>
              <a:t>Verso </a:t>
            </a:r>
            <a:r>
              <a:rPr lang="es-CO" sz="2000" dirty="0">
                <a:solidFill>
                  <a:srgbClr val="FF0000"/>
                </a:solidFill>
              </a:rPr>
              <a:t>28</a:t>
            </a:r>
            <a:r>
              <a:rPr lang="es-CO" sz="2000" dirty="0"/>
              <a:t>. </a:t>
            </a:r>
            <a:r>
              <a:rPr lang="es-CO" sz="2000" dirty="0" smtClean="0"/>
              <a:t>«</a:t>
            </a:r>
            <a:r>
              <a:rPr lang="es-CO" sz="2000" dirty="0" smtClean="0">
                <a:latin typeface="Agency FB" pitchFamily="34" charset="0"/>
              </a:rPr>
              <a:t>Cuando </a:t>
            </a:r>
            <a:r>
              <a:rPr lang="es-CO" sz="2000" dirty="0">
                <a:latin typeface="Agency FB" pitchFamily="34" charset="0"/>
              </a:rPr>
              <a:t>estas cosas comiencen a suceder, mirad y levantad vuestras cabezas; porque vuestra redención está </a:t>
            </a:r>
            <a:r>
              <a:rPr lang="es-CO" sz="2000" dirty="0" smtClean="0">
                <a:latin typeface="Agency FB" pitchFamily="34" charset="0"/>
              </a:rPr>
              <a:t>cerca</a:t>
            </a:r>
            <a:r>
              <a:rPr lang="es-CO" sz="2000" dirty="0" smtClean="0"/>
              <a:t>»</a:t>
            </a:r>
          </a:p>
          <a:p>
            <a:pPr marL="0" indent="0">
              <a:buNone/>
            </a:pPr>
            <a:endParaRPr lang="es-CO" sz="20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717032"/>
            <a:ext cx="2160240"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4624" y="3717032"/>
            <a:ext cx="1929383"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717033"/>
            <a:ext cx="1800200"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3717032"/>
            <a:ext cx="2016224" cy="1368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600" y="5445225"/>
            <a:ext cx="2140159" cy="1399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14623" y="5445226"/>
            <a:ext cx="1929383" cy="138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32040" y="5445226"/>
            <a:ext cx="1800200" cy="1386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48264" y="5445226"/>
            <a:ext cx="2016224" cy="1419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294380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barn(inVertical)">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barn(inVertical)">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barn(inVertical)">
                                      <p:cBhvr>
                                        <p:cTn id="22" dur="500"/>
                                        <p:tgtEl>
                                          <p:spTgt spid="102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wipe(down)">
                                      <p:cBhvr>
                                        <p:cTn id="27" dur="500"/>
                                        <p:tgtEl>
                                          <p:spTgt spid="1030"/>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1031"/>
                                        </p:tgtEl>
                                        <p:attrNameLst>
                                          <p:attrName>style.visibility</p:attrName>
                                        </p:attrNameLst>
                                      </p:cBhvr>
                                      <p:to>
                                        <p:strVal val="visible"/>
                                      </p:to>
                                    </p:set>
                                    <p:animEffect transition="in" filter="wipe(down)">
                                      <p:cBhvr>
                                        <p:cTn id="32" dur="580">
                                          <p:stCondLst>
                                            <p:cond delay="0"/>
                                          </p:stCondLst>
                                        </p:cTn>
                                        <p:tgtEl>
                                          <p:spTgt spid="1031"/>
                                        </p:tgtEl>
                                      </p:cBhvr>
                                    </p:animEffect>
                                    <p:anim calcmode="lin" valueType="num">
                                      <p:cBhvr>
                                        <p:cTn id="33" dur="1822" tmFilter="0,0; 0.14,0.36; 0.43,0.73; 0.71,0.91; 1.0,1.0">
                                          <p:stCondLst>
                                            <p:cond delay="0"/>
                                          </p:stCondLst>
                                        </p:cTn>
                                        <p:tgtEl>
                                          <p:spTgt spid="1031"/>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31"/>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31"/>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31"/>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31"/>
                                        </p:tgtEl>
                                        <p:attrNameLst>
                                          <p:attrName>ppt_y</p:attrName>
                                        </p:attrNameLst>
                                      </p:cBhvr>
                                      <p:tavLst>
                                        <p:tav tm="0" fmla="#ppt_y-sin(pi*$)/81">
                                          <p:val>
                                            <p:fltVal val="0"/>
                                          </p:val>
                                        </p:tav>
                                        <p:tav tm="100000">
                                          <p:val>
                                            <p:fltVal val="1"/>
                                          </p:val>
                                        </p:tav>
                                      </p:tavLst>
                                    </p:anim>
                                    <p:animScale>
                                      <p:cBhvr>
                                        <p:cTn id="38" dur="26">
                                          <p:stCondLst>
                                            <p:cond delay="650"/>
                                          </p:stCondLst>
                                        </p:cTn>
                                        <p:tgtEl>
                                          <p:spTgt spid="1031"/>
                                        </p:tgtEl>
                                      </p:cBhvr>
                                      <p:to x="100000" y="60000"/>
                                    </p:animScale>
                                    <p:animScale>
                                      <p:cBhvr>
                                        <p:cTn id="39" dur="166" decel="50000">
                                          <p:stCondLst>
                                            <p:cond delay="676"/>
                                          </p:stCondLst>
                                        </p:cTn>
                                        <p:tgtEl>
                                          <p:spTgt spid="1031"/>
                                        </p:tgtEl>
                                      </p:cBhvr>
                                      <p:to x="100000" y="100000"/>
                                    </p:animScale>
                                    <p:animScale>
                                      <p:cBhvr>
                                        <p:cTn id="40" dur="26">
                                          <p:stCondLst>
                                            <p:cond delay="1312"/>
                                          </p:stCondLst>
                                        </p:cTn>
                                        <p:tgtEl>
                                          <p:spTgt spid="1031"/>
                                        </p:tgtEl>
                                      </p:cBhvr>
                                      <p:to x="100000" y="80000"/>
                                    </p:animScale>
                                    <p:animScale>
                                      <p:cBhvr>
                                        <p:cTn id="41" dur="166" decel="50000">
                                          <p:stCondLst>
                                            <p:cond delay="1338"/>
                                          </p:stCondLst>
                                        </p:cTn>
                                        <p:tgtEl>
                                          <p:spTgt spid="1031"/>
                                        </p:tgtEl>
                                      </p:cBhvr>
                                      <p:to x="100000" y="100000"/>
                                    </p:animScale>
                                    <p:animScale>
                                      <p:cBhvr>
                                        <p:cTn id="42" dur="26">
                                          <p:stCondLst>
                                            <p:cond delay="1642"/>
                                          </p:stCondLst>
                                        </p:cTn>
                                        <p:tgtEl>
                                          <p:spTgt spid="1031"/>
                                        </p:tgtEl>
                                      </p:cBhvr>
                                      <p:to x="100000" y="90000"/>
                                    </p:animScale>
                                    <p:animScale>
                                      <p:cBhvr>
                                        <p:cTn id="43" dur="166" decel="50000">
                                          <p:stCondLst>
                                            <p:cond delay="1668"/>
                                          </p:stCondLst>
                                        </p:cTn>
                                        <p:tgtEl>
                                          <p:spTgt spid="1031"/>
                                        </p:tgtEl>
                                      </p:cBhvr>
                                      <p:to x="100000" y="100000"/>
                                    </p:animScale>
                                    <p:animScale>
                                      <p:cBhvr>
                                        <p:cTn id="44" dur="26">
                                          <p:stCondLst>
                                            <p:cond delay="1808"/>
                                          </p:stCondLst>
                                        </p:cTn>
                                        <p:tgtEl>
                                          <p:spTgt spid="1031"/>
                                        </p:tgtEl>
                                      </p:cBhvr>
                                      <p:to x="100000" y="95000"/>
                                    </p:animScale>
                                    <p:animScale>
                                      <p:cBhvr>
                                        <p:cTn id="45" dur="166" decel="50000">
                                          <p:stCondLst>
                                            <p:cond delay="1834"/>
                                          </p:stCondLst>
                                        </p:cTn>
                                        <p:tgtEl>
                                          <p:spTgt spid="1031"/>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032"/>
                                        </p:tgtEl>
                                        <p:attrNameLst>
                                          <p:attrName>style.visibility</p:attrName>
                                        </p:attrNameLst>
                                      </p:cBhvr>
                                      <p:to>
                                        <p:strVal val="visible"/>
                                      </p:to>
                                    </p:set>
                                    <p:animEffect transition="in" filter="wipe(down)">
                                      <p:cBhvr>
                                        <p:cTn id="50" dur="500"/>
                                        <p:tgtEl>
                                          <p:spTgt spid="1032"/>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1033"/>
                                        </p:tgtEl>
                                        <p:attrNameLst>
                                          <p:attrName>style.visibility</p:attrName>
                                        </p:attrNameLst>
                                      </p:cBhvr>
                                      <p:to>
                                        <p:strVal val="visible"/>
                                      </p:to>
                                    </p:set>
                                    <p:animEffect transition="in" filter="circle(in)">
                                      <p:cBhvr>
                                        <p:cTn id="55" dur="2000"/>
                                        <p:tgtEl>
                                          <p:spTgt spid="1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lstStyle/>
          <a:p>
            <a:pPr marL="0" indent="0">
              <a:buNone/>
            </a:pPr>
            <a:r>
              <a:rPr lang="es-CO" sz="2400" dirty="0">
                <a:solidFill>
                  <a:srgbClr val="FF0000"/>
                </a:solidFill>
              </a:rPr>
              <a:t>Isaías 30:25,26</a:t>
            </a:r>
            <a:r>
              <a:rPr lang="es-CO" sz="2400" dirty="0"/>
              <a:t>. Y sucederá en el día de la gran matanza, </a:t>
            </a:r>
            <a:r>
              <a:rPr lang="es-CO" sz="2400" b="1" u="sng" dirty="0"/>
              <a:t>cuando caigan las torres</a:t>
            </a:r>
            <a:r>
              <a:rPr lang="es-CO" sz="2400" dirty="0"/>
              <a:t>, que habrá arroyos, corrientes de agua, sobre todo monte alto y sobre toda colina elevada. 26 La luz de la luna será como la luz del sol, </a:t>
            </a:r>
            <a:r>
              <a:rPr lang="es-CO" sz="2400" b="1" u="sng" dirty="0"/>
              <a:t>y la luz del sol será siete veces m</a:t>
            </a:r>
            <a:r>
              <a:rPr lang="es-CO" sz="2400" dirty="0"/>
              <a:t>ayor, como la luz de siete días, en el día en que Jehovah ponga vendas a la fractura de su pueblo y cure las contusiones que él le ha causado.</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140968"/>
            <a:ext cx="2448272" cy="3459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3573016"/>
            <a:ext cx="1440160" cy="122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3573016"/>
            <a:ext cx="4122467" cy="3261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13179" y="4952206"/>
            <a:ext cx="2290869"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44105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wipe(down)">
                                      <p:cBhvr>
                                        <p:cTn id="12" dur="500"/>
                                        <p:tgtEl>
                                          <p:spTgt spid="2051"/>
                                        </p:tgtEl>
                                      </p:cBhvr>
                                    </p:animEffect>
                                  </p:childTnLst>
                                </p:cTn>
                              </p:par>
                              <p:par>
                                <p:cTn id="13" presetID="22" presetClass="entr" presetSubtype="4" fill="hold" nodeType="withEffect">
                                  <p:stCondLst>
                                    <p:cond delay="0"/>
                                  </p:stCondLst>
                                  <p:childTnLst>
                                    <p:set>
                                      <p:cBhvr>
                                        <p:cTn id="14" dur="1" fill="hold">
                                          <p:stCondLst>
                                            <p:cond delay="0"/>
                                          </p:stCondLst>
                                        </p:cTn>
                                        <p:tgtEl>
                                          <p:spTgt spid="2052"/>
                                        </p:tgtEl>
                                        <p:attrNameLst>
                                          <p:attrName>style.visibility</p:attrName>
                                        </p:attrNameLst>
                                      </p:cBhvr>
                                      <p:to>
                                        <p:strVal val="visible"/>
                                      </p:to>
                                    </p:set>
                                    <p:animEffect transition="in" filter="wipe(down)">
                                      <p:cBhvr>
                                        <p:cTn id="15" dur="500"/>
                                        <p:tgtEl>
                                          <p:spTgt spid="2052"/>
                                        </p:tgtEl>
                                      </p:cBhvr>
                                    </p:animEffect>
                                  </p:childTnLst>
                                </p:cTn>
                              </p:par>
                              <p:par>
                                <p:cTn id="16" presetID="2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down)">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eduteka.org/gestorp/recUp/978ff55cf9b25c247f62c45351830b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57200"/>
            <a:ext cx="9144000" cy="731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93242"/>
      </p:ext>
    </p:extLst>
  </p:cSld>
  <p:clrMapOvr>
    <a:masterClrMapping/>
  </p:clrMapOvr>
  <p:transition spd="slow">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4032448"/>
          </a:xfrm>
        </p:spPr>
        <p:txBody>
          <a:bodyPr>
            <a:normAutofit fontScale="92500" lnSpcReduction="10000"/>
          </a:bodyPr>
          <a:lstStyle/>
          <a:p>
            <a:pPr marL="0" indent="0">
              <a:buNone/>
            </a:pPr>
            <a:r>
              <a:rPr lang="es-CO" sz="2400" b="1" dirty="0">
                <a:solidFill>
                  <a:srgbClr val="FF0000"/>
                </a:solidFill>
              </a:rPr>
              <a:t>Apoc.13:15-17</a:t>
            </a:r>
            <a:r>
              <a:rPr lang="es-CO" sz="2400" dirty="0"/>
              <a:t>. Y engaña a los habitantes de la tierra a causa de las señales que se le concedió hacer en presencia de la bestia, mandándoles a los habitantes de la tierra hacer una imagen en honor de la bestia que tiene la herida de espada y que revivió. </a:t>
            </a:r>
            <a:r>
              <a:rPr lang="es-CO" sz="2400" dirty="0" smtClean="0"/>
              <a:t>15 </a:t>
            </a:r>
            <a:r>
              <a:rPr lang="es-CO" sz="2400" b="1" dirty="0">
                <a:latin typeface="Agency FB" pitchFamily="34" charset="0"/>
              </a:rPr>
              <a:t>También le fue permitido dar aliento a la imagen de la bestia, para que la imagen de la bestia hablase e hiciera que fueran muertos todos los que no adoraran a la imagen de la bestia</a:t>
            </a:r>
            <a:r>
              <a:rPr lang="es-CO" sz="2400" dirty="0"/>
              <a:t>. </a:t>
            </a:r>
            <a:r>
              <a:rPr lang="es-CO" sz="2400" dirty="0" smtClean="0"/>
              <a:t>16 </a:t>
            </a:r>
            <a:r>
              <a:rPr lang="es-CO" sz="2400" dirty="0"/>
              <a:t>Y ella hace que a todos, a pequeños y a grandes, a ricos y a pobres, a libres y a esclavos, se les ponga una marca en la mano derecha o en la frente, </a:t>
            </a:r>
            <a:r>
              <a:rPr lang="es-CO" sz="2400" dirty="0" smtClean="0"/>
              <a:t>17 </a:t>
            </a:r>
            <a:r>
              <a:rPr lang="es-CO" sz="2400" dirty="0"/>
              <a:t>y que </a:t>
            </a:r>
            <a:r>
              <a:rPr lang="es-CO" sz="2400" dirty="0">
                <a:latin typeface="Agency FB" pitchFamily="34" charset="0"/>
              </a:rPr>
              <a:t>nadie pueda comprar ni vender, sino el que tenga la marca, es decir, el nombre de la bestia o el número de su nombre</a:t>
            </a:r>
            <a:r>
              <a:rPr lang="es-CO" sz="2400" dirty="0"/>
              <a:t>. </a:t>
            </a:r>
            <a:r>
              <a:rPr lang="es-CO" sz="2400" dirty="0" smtClean="0">
                <a:solidFill>
                  <a:srgbClr val="FF0000"/>
                </a:solidFill>
              </a:rPr>
              <a:t>Apoc.14:12</a:t>
            </a:r>
            <a:r>
              <a:rPr lang="es-CO" sz="2400" dirty="0" smtClean="0"/>
              <a:t>.¡Aquí </a:t>
            </a:r>
            <a:r>
              <a:rPr lang="es-CO" sz="2400" dirty="0"/>
              <a:t>está la perseverancia de los santos, quienes guardan los mandamientos de Dios y la fe de Jesús</a:t>
            </a:r>
            <a:r>
              <a:rPr lang="es-CO" sz="2400"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221089"/>
            <a:ext cx="3425924"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59471" y="4509120"/>
            <a:ext cx="4572000" cy="2246769"/>
          </a:xfrm>
          <a:prstGeom prst="rect">
            <a:avLst/>
          </a:prstGeom>
        </p:spPr>
        <p:txBody>
          <a:bodyPr>
            <a:spAutoFit/>
          </a:bodyPr>
          <a:lstStyle/>
          <a:p>
            <a:r>
              <a:rPr lang="es-CO" sz="2000" dirty="0"/>
              <a:t>Nota: Aquí estará en juego, tu fidelidad a Dios, guardando sus Mandamientos, de una manera muy especial, la observancia del santo sábado, sello de Dios, o el domingo, la marca de la bestia, solamente los que guardan el domingo podrán realizar sus actividades comerciales. </a:t>
            </a:r>
          </a:p>
        </p:txBody>
      </p:sp>
    </p:spTree>
    <p:extLst>
      <p:ext uri="{BB962C8B-B14F-4D97-AF65-F5344CB8AC3E}">
        <p14:creationId xmlns:p14="http://schemas.microsoft.com/office/powerpoint/2010/main" val="33117049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b="1" dirty="0" smtClean="0">
                <a:latin typeface="Agency FB" pitchFamily="34" charset="0"/>
              </a:rPr>
              <a:t>Con el ecumenismo, el papa francisco está sentando las bases para </a:t>
            </a:r>
            <a:r>
              <a:rPr lang="es-CO" sz="3600" b="1" u="sng" dirty="0" smtClean="0">
                <a:latin typeface="Agency FB" pitchFamily="34" charset="0"/>
              </a:rPr>
              <a:t>una</a:t>
            </a:r>
            <a:r>
              <a:rPr lang="es-CO" sz="3600" b="1" dirty="0" smtClean="0">
                <a:latin typeface="Agency FB" pitchFamily="34" charset="0"/>
              </a:rPr>
              <a:t> religión mundial</a:t>
            </a:r>
            <a:endParaRPr lang="es-CO" sz="3600" b="1" dirty="0">
              <a:latin typeface="Agency FB" pitchFamily="34" charset="0"/>
            </a:endParaRPr>
          </a:p>
        </p:txBody>
      </p:sp>
      <p:sp>
        <p:nvSpPr>
          <p:cNvPr id="3" name="2 Marcador de contenido"/>
          <p:cNvSpPr>
            <a:spLocks noGrp="1"/>
          </p:cNvSpPr>
          <p:nvPr>
            <p:ph idx="1"/>
          </p:nvPr>
        </p:nvSpPr>
        <p:spPr>
          <a:xfrm>
            <a:off x="457200" y="1600201"/>
            <a:ext cx="4474840" cy="3052936"/>
          </a:xfrm>
        </p:spPr>
        <p:txBody>
          <a:bodyPr>
            <a:normAutofit/>
          </a:bodyPr>
          <a:lstStyle/>
          <a:p>
            <a:pPr marL="0" indent="0">
              <a:buNone/>
            </a:pPr>
            <a:r>
              <a:rPr lang="es-CO" sz="2400" dirty="0" smtClean="0"/>
              <a:t>Como ustedes saben, estos encuentros tienen que ver con el ecumenismo, y por ende, la ley dominical que será impuesta después contra los que no quieran participar de ella, es decir, contra los observadores del sábado.</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988840"/>
            <a:ext cx="306169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4843470"/>
            <a:ext cx="8964487" cy="1938992"/>
          </a:xfrm>
          <a:prstGeom prst="rect">
            <a:avLst/>
          </a:prstGeom>
        </p:spPr>
        <p:txBody>
          <a:bodyPr wrap="square">
            <a:spAutoFit/>
          </a:bodyPr>
          <a:lstStyle/>
          <a:p>
            <a:r>
              <a:rPr lang="es-CO" sz="2000" dirty="0"/>
              <a:t>En 1937, líderes de iglesias acordaron establecer un </a:t>
            </a:r>
            <a:r>
              <a:rPr lang="es-CO" sz="2000" b="1" u="sng" dirty="0"/>
              <a:t>Consejo Mundial de Iglesias</a:t>
            </a:r>
            <a:r>
              <a:rPr lang="es-CO" sz="2000" dirty="0"/>
              <a:t>, pero el estallido de la segunda guerra mundial hizo que se retrasara su organización oficial hasta agosto de 1948, cuando representantes de 147 iglesias se reunieron en Ámsterdam para constituir el CMI. </a:t>
            </a:r>
            <a:r>
              <a:rPr lang="es-CO" sz="2000" dirty="0" smtClean="0"/>
              <a:t>Su </a:t>
            </a:r>
            <a:r>
              <a:rPr lang="es-CO" sz="2000" dirty="0"/>
              <a:t>sede está en Ginebra, Suiza; a él están afiliadas 348 iglesias y denominaciones con cerca de 600 millones de cristianos en más de 120 países.</a:t>
            </a:r>
          </a:p>
        </p:txBody>
      </p:sp>
    </p:spTree>
    <p:extLst>
      <p:ext uri="{BB962C8B-B14F-4D97-AF65-F5344CB8AC3E}">
        <p14:creationId xmlns:p14="http://schemas.microsoft.com/office/powerpoint/2010/main" val="79643380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229600" cy="3888431"/>
          </a:xfrm>
        </p:spPr>
        <p:txBody>
          <a:bodyPr>
            <a:normAutofit fontScale="70000" lnSpcReduction="20000"/>
          </a:bodyPr>
          <a:lstStyle/>
          <a:p>
            <a:pPr marL="0" indent="0">
              <a:buNone/>
            </a:pPr>
            <a:r>
              <a:rPr lang="es-CO" dirty="0"/>
              <a:t>El Patriarca Ecuménico Bartolomé </a:t>
            </a:r>
            <a:r>
              <a:rPr lang="es-CO" dirty="0" err="1" smtClean="0"/>
              <a:t>Ie</a:t>
            </a:r>
            <a:r>
              <a:rPr lang="es-CO" dirty="0" smtClean="0"/>
              <a:t> envió </a:t>
            </a:r>
            <a:r>
              <a:rPr lang="es-CO" dirty="0"/>
              <a:t>una emotiva carta al Papa Francisco con ocasión de la Solemnidad de San Pedro y San Pablo, en la que expresó su deseo de seguir caminando hacia la unidad de los cristianos y afirmó que reza a Dios para que el Pontífice pueda “continuar su valioso liderazgo y servicio al </a:t>
            </a:r>
            <a:r>
              <a:rPr lang="es-CO" dirty="0" smtClean="0"/>
              <a:t>mundo moderno</a:t>
            </a:r>
            <a:r>
              <a:rPr lang="es-CO" dirty="0"/>
              <a:t>”.</a:t>
            </a:r>
          </a:p>
          <a:p>
            <a:pPr marL="400050" lvl="1" indent="0">
              <a:buNone/>
            </a:pPr>
            <a:r>
              <a:rPr lang="es-CO" sz="3400" dirty="0"/>
              <a:t>“Como un preciado tesoro, todavía conservamos en nuestros corazones el recuerdo de nuestras recientes reuniones personales en Jerusalén y en Roma, que han renovado y sellado ulteriormente nuestros lazos fraternales, confirmando además nuestra voluntad común de continuar el viaje hacia nuestra plena unión y comunión, querida por el Señor”, expresó </a:t>
            </a:r>
            <a:r>
              <a:rPr lang="es-CO" sz="3400" dirty="0" smtClean="0"/>
              <a:t>Bartolomé </a:t>
            </a:r>
            <a:r>
              <a:rPr lang="es-CO" sz="3400" dirty="0"/>
              <a:t>en la carta que la delegación oficial del Patriarcado entregó a Francisco el domingo pasado.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49" y="4365104"/>
            <a:ext cx="4760913" cy="23332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565839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3888432"/>
          </a:xfrm>
        </p:spPr>
        <p:txBody>
          <a:bodyPr>
            <a:normAutofit fontScale="92500" lnSpcReduction="10000"/>
          </a:bodyPr>
          <a:lstStyle/>
          <a:p>
            <a:pPr marL="0" indent="0">
              <a:buNone/>
            </a:pPr>
            <a:r>
              <a:rPr lang="es-CO" sz="2400" dirty="0" smtClean="0"/>
              <a:t>Los esfuerzos hechos por todas estas iglesia y muchas más que se irán agregando a la CMI, para lograr este objetivo, apuntan al cumplimiento de la profecía de aquí al tiempo que resta conforme lo dice el C. S. p 375, para los 6000 años de pecado. El cumplimiento de todas estas profecías es un indicio de que en verdad, el tiempo se está acabando.</a:t>
            </a:r>
          </a:p>
          <a:p>
            <a:pPr marL="0" indent="0">
              <a:buNone/>
            </a:pPr>
            <a:r>
              <a:rPr lang="es-CO" sz="2400" dirty="0" smtClean="0"/>
              <a:t>Finalmente, El Señor </a:t>
            </a:r>
            <a:r>
              <a:rPr lang="es-CO" sz="2400" dirty="0"/>
              <a:t>Jesús advirtió: </a:t>
            </a:r>
            <a:r>
              <a:rPr lang="es-CO" sz="2400" dirty="0" smtClean="0"/>
              <a:t>«</a:t>
            </a:r>
            <a:r>
              <a:rPr lang="es-CO" sz="2400" b="1" dirty="0" smtClean="0">
                <a:latin typeface="Agency FB" pitchFamily="34" charset="0"/>
              </a:rPr>
              <a:t>si </a:t>
            </a:r>
            <a:r>
              <a:rPr lang="es-CO" sz="2400" b="1" dirty="0">
                <a:latin typeface="Agency FB" pitchFamily="34" charset="0"/>
              </a:rPr>
              <a:t>aquellos días no fueran acortados, nadie se salvaría; pero por causa de </a:t>
            </a:r>
            <a:r>
              <a:rPr lang="es-CO" sz="2400" b="1" dirty="0" smtClean="0">
                <a:latin typeface="Agency FB" pitchFamily="34" charset="0"/>
              </a:rPr>
              <a:t>los </a:t>
            </a:r>
            <a:r>
              <a:rPr lang="es-CO" sz="2400" b="1" dirty="0">
                <a:latin typeface="Agency FB" pitchFamily="34" charset="0"/>
              </a:rPr>
              <a:t>escogidos, aquellos días serán </a:t>
            </a:r>
            <a:r>
              <a:rPr lang="es-CO" sz="2400" b="1" dirty="0" smtClean="0">
                <a:latin typeface="Agency FB" pitchFamily="34" charset="0"/>
              </a:rPr>
              <a:t>acortados</a:t>
            </a:r>
            <a:r>
              <a:rPr lang="es-CO" sz="2400" dirty="0" smtClean="0"/>
              <a:t>» </a:t>
            </a:r>
            <a:r>
              <a:rPr lang="es-CO" sz="2400" b="1" dirty="0" smtClean="0">
                <a:solidFill>
                  <a:srgbClr val="FF0000"/>
                </a:solidFill>
              </a:rPr>
              <a:t>(Mat.24:22).</a:t>
            </a:r>
          </a:p>
          <a:p>
            <a:pPr marL="0" indent="0">
              <a:buNone/>
            </a:pPr>
            <a:r>
              <a:rPr lang="es-CO" sz="2400" b="1" dirty="0">
                <a:solidFill>
                  <a:srgbClr val="FF0000"/>
                </a:solidFill>
              </a:rPr>
              <a:t> </a:t>
            </a:r>
            <a:r>
              <a:rPr lang="es-CO" sz="2400" dirty="0" smtClean="0"/>
              <a:t>Con relación a que, antes del cumplimiento de la fecha señalada en la profecía «</a:t>
            </a:r>
            <a:r>
              <a:rPr lang="es-CO" sz="2400" b="1" dirty="0" smtClean="0">
                <a:latin typeface="Agency FB" pitchFamily="34" charset="0"/>
              </a:rPr>
              <a:t>los días serán acortado</a:t>
            </a:r>
            <a:r>
              <a:rPr lang="es-CO" sz="2400" b="1" dirty="0" smtClean="0"/>
              <a:t>s</a:t>
            </a:r>
            <a:r>
              <a:rPr lang="es-CO" sz="2400" dirty="0" smtClean="0"/>
              <a:t>», quiero llamar su atención a cuatro eventos sucedidos a partir del año 2000.</a:t>
            </a:r>
            <a:endParaRPr lang="es-CO" sz="2400" u="sng" dirty="0"/>
          </a:p>
          <a:p>
            <a:pPr marL="0" indent="0">
              <a:buNone/>
            </a:pPr>
            <a:endParaRPr lang="es-CO" sz="2400" dirty="0" smtClean="0"/>
          </a:p>
          <a:p>
            <a:pPr marL="0" indent="0">
              <a:buNone/>
            </a:pPr>
            <a:endParaRPr lang="es-CO" sz="2400" dirty="0" smtClean="0"/>
          </a:p>
        </p:txBody>
      </p:sp>
      <p:sp>
        <p:nvSpPr>
          <p:cNvPr id="2" name="1 Rectángulo"/>
          <p:cNvSpPr/>
          <p:nvPr/>
        </p:nvSpPr>
        <p:spPr>
          <a:xfrm>
            <a:off x="323528" y="4005064"/>
            <a:ext cx="5832648" cy="2893100"/>
          </a:xfrm>
          <a:prstGeom prst="rect">
            <a:avLst/>
          </a:prstGeom>
        </p:spPr>
        <p:txBody>
          <a:bodyPr wrap="square">
            <a:spAutoFit/>
          </a:bodyPr>
          <a:lstStyle/>
          <a:p>
            <a:r>
              <a:rPr lang="es-CO" sz="2000" b="1" dirty="0"/>
              <a:t>1</a:t>
            </a:r>
            <a:r>
              <a:rPr lang="es-CO" dirty="0"/>
              <a:t>. </a:t>
            </a:r>
            <a:r>
              <a:rPr lang="es-CO" b="1" u="sng" dirty="0"/>
              <a:t>Como una señal de los últimos tiempos</a:t>
            </a:r>
            <a:r>
              <a:rPr lang="es-CO" dirty="0"/>
              <a:t>. Según estudios elaborados por un científico alemán, nuestro planeta gira más rápido, lo que significa que ha aumentado su velocidad en su movimiento de rotación. Es por eso que actualmente el día es más corto. Estos estudios los viene realizando desde el año 2000 y es conocido "Resonancia Schumann", el cual por qué la tierra gira más rápido.</a:t>
            </a:r>
          </a:p>
          <a:p>
            <a:r>
              <a:rPr lang="es-CO" dirty="0"/>
              <a:t>De esta manera, el Dr. Schumann, con base en la universidad UTN de Múnich, realizó el descubrimiento por el cual afirma que el día sólo tiene 16 horas, en vez de 24.</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293096"/>
            <a:ext cx="2808312" cy="2411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51425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194920" cy="2592288"/>
          </a:xfrm>
        </p:spPr>
        <p:txBody>
          <a:bodyPr>
            <a:normAutofit fontScale="85000" lnSpcReduction="20000"/>
          </a:bodyPr>
          <a:lstStyle/>
          <a:p>
            <a:pPr marL="0" indent="0">
              <a:buNone/>
            </a:pPr>
            <a:r>
              <a:rPr lang="es-CO" sz="3800" b="1" dirty="0" smtClean="0"/>
              <a:t>2</a:t>
            </a:r>
            <a:r>
              <a:rPr lang="es-CO" dirty="0" smtClean="0"/>
              <a:t>. Washington. El </a:t>
            </a:r>
            <a:r>
              <a:rPr lang="es-CO" dirty="0"/>
              <a:t>Terremoto de 9 grados de magnitud en la escala de Richter que asoló </a:t>
            </a:r>
            <a:r>
              <a:rPr lang="es-CO" b="1" u="sng" dirty="0"/>
              <a:t>Japón el </a:t>
            </a:r>
            <a:r>
              <a:rPr lang="es-CO" b="1" u="sng" dirty="0" smtClean="0"/>
              <a:t>11 de Marzo del 2011</a:t>
            </a:r>
            <a:r>
              <a:rPr lang="es-CO" dirty="0" smtClean="0"/>
              <a:t>, </a:t>
            </a:r>
            <a:r>
              <a:rPr lang="es-CO" dirty="0"/>
              <a:t>debe haber cambiado el eje de la Tierra y </a:t>
            </a:r>
            <a:r>
              <a:rPr lang="es-CO" b="1" u="sng" dirty="0"/>
              <a:t>acortado los días</a:t>
            </a:r>
            <a:r>
              <a:rPr lang="es-CO" dirty="0"/>
              <a:t>, según científicos de la NASA. </a:t>
            </a:r>
            <a:endParaRPr lang="es-CO" dirty="0" smtClean="0"/>
          </a:p>
        </p:txBody>
      </p:sp>
      <p:sp>
        <p:nvSpPr>
          <p:cNvPr id="2" name="1 Rectángulo"/>
          <p:cNvSpPr/>
          <p:nvPr/>
        </p:nvSpPr>
        <p:spPr>
          <a:xfrm>
            <a:off x="304421" y="3576739"/>
            <a:ext cx="8616974" cy="3046988"/>
          </a:xfrm>
          <a:prstGeom prst="rect">
            <a:avLst/>
          </a:prstGeom>
        </p:spPr>
        <p:txBody>
          <a:bodyPr wrap="square">
            <a:spAutoFit/>
          </a:bodyPr>
          <a:lstStyle/>
          <a:p>
            <a:r>
              <a:rPr lang="es-CO" sz="2400" dirty="0"/>
              <a:t>Sus cálculos indican que al cambiar la distribución de la masa de la Tierra, el terremoto de Japón debe haber causado que la Tierra gire un poco más rápido, </a:t>
            </a:r>
            <a:r>
              <a:rPr lang="es-CO" sz="2400" u="sng" dirty="0"/>
              <a:t>acortando la duración de un día cerca de 1,8 microsegundos</a:t>
            </a:r>
            <a:r>
              <a:rPr lang="es-CO" sz="2400" dirty="0"/>
              <a:t> (un microsegundo es la millonésima de segundo). Los cálculos también indican que el sismo de Japón debería haber cambiado la posición del eje de la Tierra (alrededor del cual se equilibra la masa de nuestro planeta) cerca de 17 centímetros, en dirección 133 grados longitud este.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60648"/>
            <a:ext cx="292834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714310" y="2086835"/>
            <a:ext cx="3422469" cy="1477328"/>
          </a:xfrm>
          <a:prstGeom prst="rect">
            <a:avLst/>
          </a:prstGeom>
        </p:spPr>
        <p:txBody>
          <a:bodyPr wrap="square">
            <a:spAutoFit/>
          </a:bodyPr>
          <a:lstStyle/>
          <a:p>
            <a:r>
              <a:rPr lang="es-CO" b="1" dirty="0">
                <a:solidFill>
                  <a:srgbClr val="FF0000"/>
                </a:solidFill>
              </a:rPr>
              <a:t>Observe la altura de los edificios con relación a la altura de la ola, la ola tiene una </a:t>
            </a:r>
            <a:r>
              <a:rPr lang="es-CO" b="1" dirty="0" smtClean="0">
                <a:solidFill>
                  <a:srgbClr val="FF0000"/>
                </a:solidFill>
              </a:rPr>
              <a:t>extensión </a:t>
            </a:r>
            <a:r>
              <a:rPr lang="es-CO" b="1" dirty="0">
                <a:solidFill>
                  <a:srgbClr val="FF0000"/>
                </a:solidFill>
              </a:rPr>
              <a:t>de 100 </a:t>
            </a:r>
            <a:r>
              <a:rPr lang="es-CO" b="1" dirty="0" smtClean="0">
                <a:solidFill>
                  <a:srgbClr val="FF0000"/>
                </a:solidFill>
              </a:rPr>
              <a:t>kilt. </a:t>
            </a:r>
            <a:r>
              <a:rPr lang="es-CO" b="1" dirty="0">
                <a:solidFill>
                  <a:srgbClr val="FF0000"/>
                </a:solidFill>
              </a:rPr>
              <a:t>Y una velocidad de 700 a 800 </a:t>
            </a:r>
            <a:r>
              <a:rPr lang="es-CO" b="1" dirty="0" smtClean="0">
                <a:solidFill>
                  <a:srgbClr val="FF0000"/>
                </a:solidFill>
              </a:rPr>
              <a:t>kilt.</a:t>
            </a:r>
            <a:endParaRPr lang="es-CO" b="1" dirty="0">
              <a:solidFill>
                <a:srgbClr val="FF0000"/>
              </a:solidFill>
            </a:endParaRPr>
          </a:p>
        </p:txBody>
      </p:sp>
    </p:spTree>
    <p:extLst>
      <p:ext uri="{BB962C8B-B14F-4D97-AF65-F5344CB8AC3E}">
        <p14:creationId xmlns:p14="http://schemas.microsoft.com/office/powerpoint/2010/main" val="14827028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5"/>
            <a:ext cx="5688632" cy="3672408"/>
          </a:xfrm>
        </p:spPr>
        <p:txBody>
          <a:bodyPr>
            <a:normAutofit lnSpcReduction="10000"/>
          </a:bodyPr>
          <a:lstStyle/>
          <a:p>
            <a:pPr marL="0" indent="0">
              <a:buNone/>
            </a:pPr>
            <a:r>
              <a:rPr lang="es-CO" sz="3800" b="1" dirty="0" smtClean="0"/>
              <a:t>3</a:t>
            </a:r>
            <a:r>
              <a:rPr lang="es-CO" dirty="0" smtClean="0"/>
              <a:t>. </a:t>
            </a:r>
            <a:r>
              <a:rPr lang="es-CO" sz="2400" dirty="0" smtClean="0"/>
              <a:t>Un </a:t>
            </a:r>
            <a:r>
              <a:rPr lang="es-CO" sz="2400" dirty="0"/>
              <a:t>cálculo similar hizo después del terremoto de magnitud 9,1 que asoló </a:t>
            </a:r>
            <a:r>
              <a:rPr lang="es-CO" sz="2400" u="sng" dirty="0"/>
              <a:t>Sumatra </a:t>
            </a:r>
            <a:r>
              <a:rPr lang="es-CO" sz="2400" u="sng" dirty="0" smtClean="0"/>
              <a:t>el 26 de Dic. del </a:t>
            </a:r>
            <a:r>
              <a:rPr lang="es-CO" sz="2400" u="sng" dirty="0"/>
              <a:t>2004</a:t>
            </a:r>
            <a:r>
              <a:rPr lang="es-CO" sz="2400" dirty="0"/>
              <a:t>, según indicó el fenómeno natural debería haber </a:t>
            </a:r>
            <a:r>
              <a:rPr lang="es-CO" sz="2400" b="1" u="sng" dirty="0"/>
              <a:t>acortado la duración del día 6,8 microsegundos</a:t>
            </a:r>
            <a:r>
              <a:rPr lang="es-CO" sz="2400" dirty="0"/>
              <a:t> y cambiar el eje de la Tierra cerca de 7 centímetros. Según explicó Gross, en teoría, cualquier fenómeno que redistribuya la masa de la Tierra va a cambiar la rotación del planeta. </a:t>
            </a:r>
            <a:endParaRPr lang="es-CO" sz="24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6217" y="836712"/>
            <a:ext cx="2736304" cy="20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03848" y="4293096"/>
            <a:ext cx="5748673" cy="2431435"/>
          </a:xfrm>
          <a:prstGeom prst="rect">
            <a:avLst/>
          </a:prstGeom>
        </p:spPr>
        <p:txBody>
          <a:bodyPr wrap="square">
            <a:spAutoFit/>
          </a:bodyPr>
          <a:lstStyle/>
          <a:p>
            <a:r>
              <a:rPr lang="es-CO" sz="3200" b="1" dirty="0"/>
              <a:t>4</a:t>
            </a:r>
            <a:r>
              <a:rPr lang="es-CO" sz="2400" dirty="0"/>
              <a:t>. Gross calculó que el terremoto de magnitud 8,8 que se produjo en Chile el 27 de Feb.2010 </a:t>
            </a:r>
            <a:r>
              <a:rPr lang="es-CO" sz="2400" b="1" u="sng" dirty="0"/>
              <a:t>debería haber acortado la duración del día en cerca de 1,26 microsegundos </a:t>
            </a:r>
            <a:r>
              <a:rPr lang="es-CO" sz="2400" dirty="0"/>
              <a:t>y cambió el eje de la Tierra en alrededor de 8 centímetros.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293096"/>
            <a:ext cx="2599159" cy="2129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264235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74562" y="404664"/>
            <a:ext cx="8229600" cy="2592288"/>
          </a:xfrm>
        </p:spPr>
        <p:txBody>
          <a:bodyPr>
            <a:normAutofit fontScale="85000" lnSpcReduction="20000"/>
          </a:bodyPr>
          <a:lstStyle/>
          <a:p>
            <a:pPr marL="0" indent="0">
              <a:buNone/>
            </a:pPr>
            <a:r>
              <a:rPr lang="es-CO" sz="2400" dirty="0" smtClean="0"/>
              <a:t>Estos eventos nos llevan a pensar en el cumplimiento </a:t>
            </a:r>
            <a:r>
              <a:rPr lang="es-CO" sz="2400" dirty="0" smtClean="0"/>
              <a:t>profético relacionado con «</a:t>
            </a:r>
            <a:r>
              <a:rPr lang="es-CO" sz="2400" dirty="0" smtClean="0">
                <a:latin typeface="Agency FB" pitchFamily="34" charset="0"/>
              </a:rPr>
              <a:t>aquellos días serán acortados</a:t>
            </a:r>
            <a:r>
              <a:rPr lang="es-CO" sz="2400" dirty="0" smtClean="0"/>
              <a:t>» debido al sufrimiento que tendrán que soportar los hijos de Dios cuando se implante la ley dominical, porque nadie podrá comprar o vender, sino los que tengan la «</a:t>
            </a:r>
            <a:r>
              <a:rPr lang="es-CO" sz="2400" b="1" dirty="0" smtClean="0">
                <a:latin typeface="Agency FB" pitchFamily="34" charset="0"/>
              </a:rPr>
              <a:t>marca de la bestia</a:t>
            </a:r>
            <a:r>
              <a:rPr lang="es-CO" sz="2400" dirty="0" smtClean="0"/>
              <a:t>» Lea </a:t>
            </a:r>
            <a:r>
              <a:rPr lang="es-CO" sz="2400" b="1" dirty="0" smtClean="0">
                <a:solidFill>
                  <a:srgbClr val="FF0000"/>
                </a:solidFill>
              </a:rPr>
              <a:t>(Apoc.13:15-17</a:t>
            </a:r>
            <a:r>
              <a:rPr lang="es-CO" sz="2400" dirty="0" smtClean="0"/>
              <a:t>). Todo como consecuencia del cumplimiento de los 6000 años de pecado.</a:t>
            </a:r>
          </a:p>
          <a:p>
            <a:pPr marL="0" indent="0">
              <a:buNone/>
            </a:pPr>
            <a:r>
              <a:rPr lang="es-CO" sz="2400" dirty="0"/>
              <a:t>P</a:t>
            </a:r>
            <a:r>
              <a:rPr lang="es-CO" sz="2400" dirty="0" smtClean="0"/>
              <a:t>or </a:t>
            </a:r>
            <a:r>
              <a:rPr lang="es-CO" sz="2400" dirty="0" smtClean="0"/>
              <a:t>tanto: Mi invitación </a:t>
            </a:r>
            <a:r>
              <a:rPr lang="es-CO" sz="2400" dirty="0"/>
              <a:t>es que con renovado esfuerzo, escudriñemos más la Palabra de Dios, con mucha oración, y nos dediquemos a cumplir con el mandato dado por Nuestro Señor: «</a:t>
            </a:r>
            <a:r>
              <a:rPr lang="es-CO" sz="2400" dirty="0">
                <a:latin typeface="Agency FB" pitchFamily="34" charset="0"/>
              </a:rPr>
              <a:t>Y este evangelio del reino será predicado en todo el mundo, por testimonio a todas las naciones, y entonces vendrá el </a:t>
            </a:r>
            <a:r>
              <a:rPr lang="es-CO" sz="2400" dirty="0" smtClean="0">
                <a:latin typeface="Agency FB" pitchFamily="34" charset="0"/>
              </a:rPr>
              <a:t>fin»</a:t>
            </a:r>
            <a:r>
              <a:rPr lang="es-CO" sz="2400" dirty="0" smtClean="0"/>
              <a:t>. </a:t>
            </a:r>
            <a:r>
              <a:rPr lang="es-CO" sz="2400" b="1" dirty="0">
                <a:solidFill>
                  <a:srgbClr val="FF0000"/>
                </a:solidFill>
              </a:rPr>
              <a:t>(Mar.16:14</a:t>
            </a:r>
            <a:r>
              <a:rPr lang="es-CO" sz="2400" b="1" dirty="0" smtClean="0">
                <a:solidFill>
                  <a:srgbClr val="FF0000"/>
                </a:solidFill>
              </a:rPr>
              <a:t>).</a:t>
            </a:r>
          </a:p>
        </p:txBody>
      </p:sp>
      <p:sp>
        <p:nvSpPr>
          <p:cNvPr id="2" name="1 Rectángulo"/>
          <p:cNvSpPr/>
          <p:nvPr/>
        </p:nvSpPr>
        <p:spPr>
          <a:xfrm>
            <a:off x="510383" y="3784270"/>
            <a:ext cx="4572000" cy="2308324"/>
          </a:xfrm>
          <a:prstGeom prst="rect">
            <a:avLst/>
          </a:prstGeom>
        </p:spPr>
        <p:txBody>
          <a:bodyPr>
            <a:spAutoFit/>
          </a:bodyPr>
          <a:lstStyle/>
          <a:p>
            <a:r>
              <a:rPr lang="es-CO" sz="2400" dirty="0"/>
              <a:t>«</a:t>
            </a:r>
            <a:r>
              <a:rPr lang="es-CO" sz="2400" dirty="0">
                <a:latin typeface="Agency FB" pitchFamily="34" charset="0"/>
              </a:rPr>
              <a:t>Y entonces se mostrará la señal del Hijo del hombre en el cielo; y entonces lamentarán todas las tribus de la tierra, y verán al Hijo del hombre que vendrá sobre las nubes del cielo, con grande poder y gloria</a:t>
            </a:r>
            <a:r>
              <a:rPr lang="es-CO" sz="2400" dirty="0"/>
              <a:t>». </a:t>
            </a:r>
            <a:r>
              <a:rPr lang="es-CO" sz="2400" b="1" dirty="0">
                <a:solidFill>
                  <a:srgbClr val="FF0000"/>
                </a:solidFill>
              </a:rPr>
              <a:t>(Mat. 24:30). </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284983"/>
            <a:ext cx="3576148" cy="3306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6662529"/>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3178</TotalTime>
  <Words>6131</Words>
  <Application>Microsoft Office PowerPoint</Application>
  <PresentationFormat>Presentación en pantalla (4:3)</PresentationFormat>
  <Paragraphs>140</Paragraphs>
  <Slides>39</Slides>
  <Notes>0</Notes>
  <HiddenSlides>0</HiddenSlides>
  <MMClips>0</MMClips>
  <ScaleCrop>false</ScaleCrop>
  <HeadingPairs>
    <vt:vector size="4" baseType="variant">
      <vt:variant>
        <vt:lpstr>Tema</vt:lpstr>
      </vt:variant>
      <vt:variant>
        <vt:i4>1</vt:i4>
      </vt:variant>
      <vt:variant>
        <vt:lpstr>Títulos de diapositiva</vt:lpstr>
      </vt:variant>
      <vt:variant>
        <vt:i4>39</vt:i4>
      </vt:variant>
    </vt:vector>
  </HeadingPairs>
  <TitlesOfParts>
    <vt:vector size="40" baseType="lpstr">
      <vt:lpstr>Tema de Office</vt:lpstr>
      <vt:lpstr>DE LO QUE NO TE HAS ENTERADO</vt:lpstr>
      <vt:lpstr>Debes saberlo</vt:lpstr>
      <vt:lpstr>Extraordinaria revelación  de  Génesis 1:1</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 quién representaba esta «luz»?</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lpstr>Presentación de PowerPoint</vt:lpstr>
      <vt:lpstr>Presentación de PowerPoint</vt:lpstr>
      <vt:lpstr>Presentación de PowerPoint</vt:lpstr>
      <vt:lpstr>Con el ecumenismo, el papa francisco está sentando las bases para una religión mundial</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DEBES SABERLO</dc:title>
  <dc:creator>FAMILIA FIERRO CH</dc:creator>
  <cp:lastModifiedBy>HUMBERTO</cp:lastModifiedBy>
  <cp:revision>335</cp:revision>
  <dcterms:created xsi:type="dcterms:W3CDTF">2014-11-26T11:42:42Z</dcterms:created>
  <dcterms:modified xsi:type="dcterms:W3CDTF">2015-01-29T21:53:11Z</dcterms:modified>
</cp:coreProperties>
</file>